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60" r:id="rId4"/>
    <p:sldId id="261" r:id="rId5"/>
    <p:sldId id="262" r:id="rId6"/>
    <p:sldId id="285" r:id="rId7"/>
    <p:sldId id="263" r:id="rId8"/>
    <p:sldId id="282" r:id="rId9"/>
    <p:sldId id="283" r:id="rId10"/>
    <p:sldId id="264" r:id="rId11"/>
    <p:sldId id="281" r:id="rId12"/>
    <p:sldId id="265" r:id="rId13"/>
    <p:sldId id="286" r:id="rId14"/>
    <p:sldId id="287" r:id="rId15"/>
    <p:sldId id="288" r:id="rId16"/>
    <p:sldId id="276" r:id="rId17"/>
    <p:sldId id="277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berto Giammarino" initials="AG" lastIdx="1" clrIdx="0">
    <p:extLst>
      <p:ext uri="{19B8F6BF-5375-455C-9EA6-DF929625EA0E}">
        <p15:presenceInfo xmlns:p15="http://schemas.microsoft.com/office/powerpoint/2012/main" userId="9fc16b23172de4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5214" autoAdjust="0"/>
  </p:normalViewPr>
  <p:slideViewPr>
    <p:cSldViewPr snapToGrid="0">
      <p:cViewPr varScale="1">
        <p:scale>
          <a:sx n="82" d="100"/>
          <a:sy n="82" d="100"/>
        </p:scale>
        <p:origin x="87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FC050-9C1D-4A44-B4C3-0E30B77BCAC1}" type="datetimeFigureOut">
              <a:rPr lang="it-IT" smtClean="0"/>
              <a:t>08/05/2021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D5E19-E7CA-45F6-8D44-210B4E61BA9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040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D5E19-E7CA-45F6-8D44-210B4E61BA9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320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D5E19-E7CA-45F6-8D44-210B4E61BA9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88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it-IT" dirty="0"/>
              <a:t>FDD: First Deceleration Damping</a:t>
            </a:r>
          </a:p>
          <a:p>
            <a:pPr marL="0" indent="0">
              <a:buFontTx/>
              <a:buNone/>
            </a:pPr>
            <a:r>
              <a:rPr lang="it-IT" dirty="0"/>
              <a:t>Maybe add a plot especially for the mass modulation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D5E19-E7CA-45F6-8D44-210B4E61BA9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95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it-IT" dirty="0"/>
              <a:t>FDD: First Deceleration Damping</a:t>
            </a:r>
          </a:p>
          <a:p>
            <a:pPr marL="0" indent="0">
              <a:buFontTx/>
              <a:buNone/>
            </a:pPr>
            <a:r>
              <a:rPr lang="it-IT" dirty="0"/>
              <a:t>Maybe add a plot especially for the mass modulation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D5E19-E7CA-45F6-8D44-210B4E61BA9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2482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it-IT" dirty="0"/>
              <a:t>FDD: First Deceleration Damping</a:t>
            </a:r>
          </a:p>
          <a:p>
            <a:pPr marL="0" indent="0">
              <a:buFontTx/>
              <a:buNone/>
            </a:pPr>
            <a:r>
              <a:rPr lang="it-IT" dirty="0"/>
              <a:t>Maybe add a plot especially for the mass modulation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D5E19-E7CA-45F6-8D44-210B4E61BA9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46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erase the useless part, maybe don’t mention the MPC design but just talk about the design I used (motivate as natural choice since an admittance controller is designed in this way)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D5E19-E7CA-45F6-8D44-210B4E61BA9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66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D5E19-E7CA-45F6-8D44-210B4E61BA9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434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Conclusions are still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D5E19-E7CA-45F6-8D44-210B4E61BA9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02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" b="42715"/>
          <a:stretch/>
        </p:blipFill>
        <p:spPr>
          <a:xfrm>
            <a:off x="0" y="1485900"/>
            <a:ext cx="12192000" cy="537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6675"/>
            <a:ext cx="4552632" cy="134864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838200" y="2441055"/>
            <a:ext cx="10515600" cy="1325563"/>
          </a:xfrm>
        </p:spPr>
        <p:txBody>
          <a:bodyPr/>
          <a:lstStyle>
            <a:lvl1pPr algn="ctr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Thesis Title</a:t>
            </a:r>
            <a:endParaRPr lang="it-IT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3353" y="5415995"/>
            <a:ext cx="3527854" cy="31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Supervisor</a:t>
            </a:r>
            <a:endParaRPr lang="it-IT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3353" y="5888254"/>
            <a:ext cx="3527854" cy="31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Co-Supervisor</a:t>
            </a:r>
            <a:endParaRPr lang="it-IT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8305798" y="5415995"/>
            <a:ext cx="3527854" cy="31985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Candidate</a:t>
            </a:r>
            <a:endParaRPr lang="it-IT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305798" y="5888254"/>
            <a:ext cx="3527854" cy="31985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Academic Year</a:t>
            </a:r>
            <a:endParaRPr lang="it-IT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4251979" y="6285667"/>
            <a:ext cx="368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aseline="0" dirty="0">
                <a:solidFill>
                  <a:schemeClr val="bg1"/>
                </a:solidFill>
                <a:latin typeface="+mj-lt"/>
              </a:rPr>
              <a:t>School of Industrial and Information Engineering</a:t>
            </a:r>
          </a:p>
          <a:p>
            <a:pPr algn="ctr"/>
            <a:r>
              <a:rPr lang="it-IT" sz="1600" baseline="0" dirty="0">
                <a:solidFill>
                  <a:schemeClr val="bg1"/>
                </a:solidFill>
                <a:latin typeface="+mj-lt"/>
              </a:rPr>
              <a:t>Master of Science – Energy Engineering</a:t>
            </a:r>
          </a:p>
        </p:txBody>
      </p:sp>
    </p:spTree>
    <p:extLst>
      <p:ext uri="{BB962C8B-B14F-4D97-AF65-F5344CB8AC3E}">
        <p14:creationId xmlns:p14="http://schemas.microsoft.com/office/powerpoint/2010/main" val="59527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" b="2733"/>
          <a:stretch/>
        </p:blipFill>
        <p:spPr>
          <a:xfrm>
            <a:off x="-1" y="6226218"/>
            <a:ext cx="12191999" cy="631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6" r="782"/>
          <a:stretch/>
        </p:blipFill>
        <p:spPr>
          <a:xfrm>
            <a:off x="0" y="0"/>
            <a:ext cx="12191999" cy="1023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" y="6267469"/>
            <a:ext cx="3083718" cy="551728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013988" y="6359546"/>
            <a:ext cx="965887" cy="365125"/>
          </a:xfrm>
        </p:spPr>
        <p:txBody>
          <a:bodyPr/>
          <a:lstStyle>
            <a:lvl1pPr>
              <a:defRPr sz="1600" b="1" i="0" baseline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DCE09022-C08B-4F34-B9F0-43AC160DA04C}" type="slidenum">
              <a:rPr lang="it-IT" smtClean="0"/>
              <a:pPr/>
              <a:t>‹#›</a:t>
            </a:fld>
            <a:r>
              <a:rPr lang="it-IT" dirty="0"/>
              <a:t>/XX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5355" y="90617"/>
            <a:ext cx="6971271" cy="543697"/>
          </a:xfrm>
        </p:spPr>
        <p:txBody>
          <a:bodyPr>
            <a:normAutofit/>
          </a:bodyPr>
          <a:lstStyle>
            <a:lvl1pPr>
              <a:defRPr sz="2800" b="1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798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50178-FFDF-4188-8352-D71733CC4DC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58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7.png"/><Relationship Id="rId7" Type="http://schemas.openxmlformats.org/officeDocument/2006/relationships/image" Target="../media/image38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video" Target="../media/media1.mp4"/><Relationship Id="rId16" Type="http://schemas.openxmlformats.org/officeDocument/2006/relationships/image" Target="../media/image47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2.png"/><Relationship Id="rId5" Type="http://schemas.microsoft.com/office/2007/relationships/media" Target="../media/media3.mp4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8" Type="http://schemas.openxmlformats.org/officeDocument/2006/relationships/image" Target="../media/image63.png"/><Relationship Id="rId3" Type="http://schemas.microsoft.com/office/2007/relationships/media" Target="../media/media6.mp4"/><Relationship Id="rId21" Type="http://schemas.openxmlformats.org/officeDocument/2006/relationships/image" Target="../media/image66.png"/><Relationship Id="rId7" Type="http://schemas.microsoft.com/office/2007/relationships/media" Target="../media/media8.mp4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video" Target="../media/media5.mp4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57.png"/><Relationship Id="rId5" Type="http://schemas.microsoft.com/office/2007/relationships/media" Target="../media/media7.mp4"/><Relationship Id="rId15" Type="http://schemas.openxmlformats.org/officeDocument/2006/relationships/image" Target="../media/image59.png"/><Relationship Id="rId23" Type="http://schemas.openxmlformats.org/officeDocument/2006/relationships/image" Target="../media/image7.pn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0.png"/><Relationship Id="rId22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1.png"/><Relationship Id="rId3" Type="http://schemas.openxmlformats.org/officeDocument/2006/relationships/image" Target="../media/image170.png"/><Relationship Id="rId12" Type="http://schemas.openxmlformats.org/officeDocument/2006/relationships/image" Target="../media/image2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28.png"/><Relationship Id="rId19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21" Type="http://schemas.openxmlformats.org/officeDocument/2006/relationships/image" Target="../media/image22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24" Type="http://schemas.openxmlformats.org/officeDocument/2006/relationships/image" Target="../media/image7.png"/><Relationship Id="rId15" Type="http://schemas.openxmlformats.org/officeDocument/2006/relationships/image" Target="../media/image25.png"/><Relationship Id="rId23" Type="http://schemas.openxmlformats.org/officeDocument/2006/relationships/image" Target="../media/image20.png"/><Relationship Id="rId19" Type="http://schemas.openxmlformats.org/officeDocument/2006/relationships/image" Target="../media/image170.png"/><Relationship Id="rId14" Type="http://schemas.openxmlformats.org/officeDocument/2006/relationships/image" Target="../media/image30.png"/><Relationship Id="rId2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8" Type="http://schemas.openxmlformats.org/officeDocument/2006/relationships/image" Target="../media/image21.png"/><Relationship Id="rId3" Type="http://schemas.openxmlformats.org/officeDocument/2006/relationships/image" Target="../media/image26.png"/><Relationship Id="rId21" Type="http://schemas.openxmlformats.org/officeDocument/2006/relationships/image" Target="../media/image7.png"/><Relationship Id="rId7" Type="http://schemas.openxmlformats.org/officeDocument/2006/relationships/image" Target="../media/image34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9.png"/><Relationship Id="rId5" Type="http://schemas.openxmlformats.org/officeDocument/2006/relationships/image" Target="../media/image32.png"/><Relationship Id="rId15" Type="http://schemas.openxmlformats.org/officeDocument/2006/relationships/image" Target="../media/image30.png"/><Relationship Id="rId19" Type="http://schemas.openxmlformats.org/officeDocument/2006/relationships/image" Target="../media/image27.png"/><Relationship Id="rId4" Type="http://schemas.openxmlformats.org/officeDocument/2006/relationships/image" Target="../media/image31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Switched Teleoperation-Autonomous Control for Human-Robot Cooperation using a Quadrupedal Mobile Manipulator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36577" y="5421004"/>
            <a:ext cx="3816182" cy="319859"/>
          </a:xfrm>
        </p:spPr>
        <p:txBody>
          <a:bodyPr/>
          <a:lstStyle/>
          <a:p>
            <a:r>
              <a:rPr lang="it-IT" dirty="0"/>
              <a:t>Supervisor: 	Prof. Paolo Rocco</a:t>
            </a:r>
          </a:p>
          <a:p>
            <a:r>
              <a:rPr lang="it-IT" dirty="0"/>
              <a:t>Co-Supervisor: 	Prof. Marco Hutter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Alberto Giammarino 918085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Academic Year 2019-2020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759" y="6173362"/>
            <a:ext cx="4514850" cy="600075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773187" y="5977325"/>
            <a:ext cx="4794422" cy="766375"/>
          </a:xfrm>
        </p:spPr>
        <p:txBody>
          <a:bodyPr/>
          <a:lstStyle/>
          <a:p>
            <a:pPr algn="ctr"/>
            <a:r>
              <a:rPr lang="it-IT" sz="1400" dirty="0"/>
              <a:t>School of Industrial and Information Engineering</a:t>
            </a:r>
            <a:br>
              <a:rPr lang="it-IT" dirty="0"/>
            </a:br>
            <a:r>
              <a:rPr lang="it-IT" dirty="0"/>
              <a:t>Master of Science – Mechanical Engineering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8E28AA9-F1A7-464D-B466-946E781B0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13" y="-153814"/>
            <a:ext cx="5178487" cy="189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6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C90BCF-7F8A-4A65-97BC-EC7F5B62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6/13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DE237-9797-4676-87E3-E0220A06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Autonomous Human-Robot Cooperation</a:t>
            </a:r>
            <a:br>
              <a:rPr lang="it-IT" dirty="0"/>
            </a:br>
            <a:r>
              <a:rPr lang="it-IT" dirty="0"/>
              <a:t>Robot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45CE8-1A7F-48A8-B49D-12D46F77433E}"/>
              </a:ext>
            </a:extLst>
          </p:cNvPr>
          <p:cNvSpPr/>
          <p:nvPr/>
        </p:nvSpPr>
        <p:spPr>
          <a:xfrm>
            <a:off x="772998" y="1269558"/>
            <a:ext cx="1800519" cy="5436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High-Level Planner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88E80-9716-458F-B86A-D355F04D17D4}"/>
              </a:ext>
            </a:extLst>
          </p:cNvPr>
          <p:cNvSpPr/>
          <p:nvPr/>
        </p:nvSpPr>
        <p:spPr>
          <a:xfrm>
            <a:off x="5195740" y="1269558"/>
            <a:ext cx="1800519" cy="5436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Motion Planner (MPC)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23034B-B38B-47C7-B3AB-585FB5211907}"/>
              </a:ext>
            </a:extLst>
          </p:cNvPr>
          <p:cNvSpPr/>
          <p:nvPr/>
        </p:nvSpPr>
        <p:spPr>
          <a:xfrm>
            <a:off x="9618482" y="1269558"/>
            <a:ext cx="1800519" cy="5436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Whole-Body 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70C6E3-15D6-4A31-851F-5F9D524C760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573517" y="1541407"/>
            <a:ext cx="26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1D739-EC51-4CC5-91A7-82E6CCF0051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96259" y="1541407"/>
            <a:ext cx="2622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955345-70A5-4489-8725-F3AE7D20E935}"/>
                  </a:ext>
                </a:extLst>
              </p:cNvPr>
              <p:cNvSpPr txBox="1"/>
              <p:nvPr/>
            </p:nvSpPr>
            <p:spPr>
              <a:xfrm>
                <a:off x="3464417" y="1171410"/>
                <a:ext cx="86908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𝒆𝒆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955345-70A5-4489-8725-F3AE7D20E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17" y="1171410"/>
                <a:ext cx="869084" cy="395558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036D11-63E6-4F62-B869-8A4A1769416A}"/>
                  </a:ext>
                </a:extLst>
              </p:cNvPr>
              <p:cNvSpPr txBox="1"/>
              <p:nvPr/>
            </p:nvSpPr>
            <p:spPr>
              <a:xfrm>
                <a:off x="5048789" y="1976159"/>
                <a:ext cx="2094420" cy="935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lim>
                          </m:limLow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it-IT" dirty="0"/>
              </a:p>
              <a:p>
                <a:r>
                  <a:rPr lang="it-IT" i="1" dirty="0"/>
                  <a:t>Subject to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𝐶𝑜𝑛𝑠𝑡𝑟𝑎𝑖𝑛𝑡𝑠</m:t>
                      </m:r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036D11-63E6-4F62-B869-8A4A17694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789" y="1976159"/>
                <a:ext cx="2094420" cy="935834"/>
              </a:xfrm>
              <a:prstGeom prst="rect">
                <a:avLst/>
              </a:prstGeom>
              <a:blipFill>
                <a:blip r:embed="rId5"/>
                <a:stretch>
                  <a:fillRect l="-6686" r="-4942" b="-12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DEBD77-BBE6-4655-B76F-A60E31611FA4}"/>
                  </a:ext>
                </a:extLst>
              </p:cNvPr>
              <p:cNvSpPr txBox="1"/>
              <p:nvPr/>
            </p:nvSpPr>
            <p:spPr>
              <a:xfrm>
                <a:off x="7899949" y="1198991"/>
                <a:ext cx="781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DEBD77-BBE6-4655-B76F-A60E3161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949" y="1198991"/>
                <a:ext cx="7816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4858CD-F1F1-4304-9EC1-7FABA739D661}"/>
                  </a:ext>
                </a:extLst>
              </p:cNvPr>
              <p:cNvSpPr txBox="1"/>
              <p:nvPr/>
            </p:nvSpPr>
            <p:spPr>
              <a:xfrm>
                <a:off x="9664045" y="1891318"/>
                <a:ext cx="170939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QPPs Hierarchy: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4858CD-F1F1-4304-9EC1-7FABA739D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045" y="1891318"/>
                <a:ext cx="1709392" cy="669992"/>
              </a:xfrm>
              <a:prstGeom prst="rect">
                <a:avLst/>
              </a:prstGeom>
              <a:blipFill>
                <a:blip r:embed="rId7"/>
                <a:stretch>
                  <a:fillRect l="-2847" t="-4545" b="-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CFE37FD-E3EE-4A40-BE21-2CA67A19E3DE}"/>
                  </a:ext>
                </a:extLst>
              </p:cNvPr>
              <p:cNvSpPr txBox="1"/>
              <p:nvPr/>
            </p:nvSpPr>
            <p:spPr>
              <a:xfrm>
                <a:off x="105355" y="2223926"/>
                <a:ext cx="3203377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600" b="1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it-IT" sz="16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CFE37FD-E3EE-4A40-BE21-2CA67A19E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5" y="2223926"/>
                <a:ext cx="3203377" cy="256993"/>
              </a:xfrm>
              <a:prstGeom prst="rect">
                <a:avLst/>
              </a:prstGeom>
              <a:blipFill>
                <a:blip r:embed="rId8"/>
                <a:stretch>
                  <a:fillRect l="-1711" r="-1711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E0809D-71F9-4C94-992F-C8B278213CF3}"/>
                  </a:ext>
                </a:extLst>
              </p:cNvPr>
              <p:cNvSpPr txBox="1"/>
              <p:nvPr/>
            </p:nvSpPr>
            <p:spPr>
              <a:xfrm>
                <a:off x="-14283" y="2586780"/>
                <a:ext cx="3947478" cy="504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200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𝑒𝑒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sz="1200" dirty="0"/>
                            <m:t> </m:t>
                          </m:r>
                        </m:e>
                      </m: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E0809D-71F9-4C94-992F-C8B278213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83" y="2586780"/>
                <a:ext cx="3947478" cy="504305"/>
              </a:xfrm>
              <a:prstGeom prst="rect">
                <a:avLst/>
              </a:prstGeom>
              <a:blipFill>
                <a:blip r:embed="rId9"/>
                <a:stretch>
                  <a:fillRect l="-17002" t="-175904" b="-256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5A2E58-A8C1-49EC-9545-5F00D8923760}"/>
                  </a:ext>
                </a:extLst>
              </p:cNvPr>
              <p:cNvSpPr txBox="1"/>
              <p:nvPr/>
            </p:nvSpPr>
            <p:spPr>
              <a:xfrm>
                <a:off x="4056799" y="3106222"/>
                <a:ext cx="4032899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sSup>
                        <m:sSupPr>
                          <m:ctrlPr>
                            <a:rPr lang="it-IT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5A2E58-A8C1-49EC-9545-5F00D8923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799" y="3106222"/>
                <a:ext cx="4032899" cy="461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47975F-D9E1-436A-8154-EF824C403081}"/>
                  </a:ext>
                </a:extLst>
              </p:cNvPr>
              <p:cNvSpPr txBox="1"/>
              <p:nvPr/>
            </p:nvSpPr>
            <p:spPr>
              <a:xfrm>
                <a:off x="5236250" y="3761475"/>
                <a:ext cx="1840376" cy="303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𝒆𝒆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𝒓𝒆𝒇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𝒆𝒆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47975F-D9E1-436A-8154-EF824C403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250" y="3761475"/>
                <a:ext cx="1840376" cy="303225"/>
              </a:xfrm>
              <a:prstGeom prst="rect">
                <a:avLst/>
              </a:prstGeom>
              <a:blipFill>
                <a:blip r:embed="rId11"/>
                <a:stretch>
                  <a:fillRect l="-2649" b="-2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Text&#10;&#10;Description automatically generated">
            <a:extLst>
              <a:ext uri="{FF2B5EF4-FFF2-40B4-BE49-F238E27FC236}">
                <a16:creationId xmlns:a16="http://schemas.microsoft.com/office/drawing/2014/main" id="{0F2AE0C7-15C6-4CEE-8741-89ED71179B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23" y="2561310"/>
            <a:ext cx="2576641" cy="16223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C3B50F-F26F-4682-9F93-64AF2BCEC75D}"/>
              </a:ext>
            </a:extLst>
          </p:cNvPr>
          <p:cNvSpPr/>
          <p:nvPr/>
        </p:nvSpPr>
        <p:spPr>
          <a:xfrm>
            <a:off x="0" y="2071991"/>
            <a:ext cx="3947478" cy="1306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D2656A-5978-4EA2-9A86-8CE9FFDA2C20}"/>
              </a:ext>
            </a:extLst>
          </p:cNvPr>
          <p:cNvSpPr/>
          <p:nvPr/>
        </p:nvSpPr>
        <p:spPr>
          <a:xfrm>
            <a:off x="3464417" y="1193660"/>
            <a:ext cx="909619" cy="461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0C2D4-AD09-4C3E-B851-E4EF2390527E}"/>
              </a:ext>
            </a:extLst>
          </p:cNvPr>
          <p:cNvSpPr/>
          <p:nvPr/>
        </p:nvSpPr>
        <p:spPr>
          <a:xfrm>
            <a:off x="7860585" y="1212984"/>
            <a:ext cx="821053" cy="299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1A4E10-EF6D-46FD-8A96-673D8AD8985F}"/>
              </a:ext>
            </a:extLst>
          </p:cNvPr>
          <p:cNvSpPr/>
          <p:nvPr/>
        </p:nvSpPr>
        <p:spPr>
          <a:xfrm>
            <a:off x="5052886" y="3682583"/>
            <a:ext cx="2206330" cy="461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699EB805-0134-439E-9EE4-FDBF052F8F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0F2C4E-83E7-41B5-BB61-DB8D2C669527}"/>
              </a:ext>
            </a:extLst>
          </p:cNvPr>
          <p:cNvSpPr/>
          <p:nvPr/>
        </p:nvSpPr>
        <p:spPr>
          <a:xfrm>
            <a:off x="9873574" y="2223926"/>
            <a:ext cx="1274324" cy="256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658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2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5D716-CD83-4755-A631-F0BB8914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7/13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A9730C-534F-446D-A15C-1F343DBC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Autonomous Human-Robot Cooperation</a:t>
            </a:r>
            <a:br>
              <a:rPr lang="it-IT" dirty="0"/>
            </a:br>
            <a:r>
              <a:rPr lang="it-IT" dirty="0"/>
              <a:t>Experiments Results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390F939-B21E-4402-A6DF-1ECA8D7CC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2" y="5183736"/>
            <a:ext cx="3241588" cy="1009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DB903-9C3B-4E35-BDE9-DBA4DD8C41EB}"/>
              </a:ext>
            </a:extLst>
          </p:cNvPr>
          <p:cNvSpPr txBox="1"/>
          <p:nvPr/>
        </p:nvSpPr>
        <p:spPr>
          <a:xfrm>
            <a:off x="-39879" y="2142548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HH</a:t>
            </a:r>
            <a:endParaRPr lang="it-IT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8DE00-9D96-43EC-8EC4-FD609F94E789}"/>
              </a:ext>
            </a:extLst>
          </p:cNvPr>
          <p:cNvSpPr txBox="1"/>
          <p:nvPr/>
        </p:nvSpPr>
        <p:spPr>
          <a:xfrm>
            <a:off x="-40013" y="4037982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HR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C8049-4555-4EF4-97E8-FECF9C6F6F7F}"/>
              </a:ext>
            </a:extLst>
          </p:cNvPr>
          <p:cNvSpPr txBox="1"/>
          <p:nvPr/>
        </p:nvSpPr>
        <p:spPr>
          <a:xfrm>
            <a:off x="1158919" y="1025258"/>
            <a:ext cx="18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Large Workspace</a:t>
            </a:r>
          </a:p>
        </p:txBody>
      </p:sp>
      <p:pic>
        <p:nvPicPr>
          <p:cNvPr id="10" name="HHSmallWorkspaceMedSize">
            <a:hlinkClick r:id="" action="ppaction://media"/>
            <a:extLst>
              <a:ext uri="{FF2B5EF4-FFF2-40B4-BE49-F238E27FC236}">
                <a16:creationId xmlns:a16="http://schemas.microsoft.com/office/drawing/2014/main" id="{51F6E26C-67AE-48C2-ADE0-A6D76756C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19300" y="1396311"/>
            <a:ext cx="3151851" cy="1772917"/>
          </a:xfrm>
          <a:prstGeom prst="rect">
            <a:avLst/>
          </a:prstGeom>
        </p:spPr>
      </p:pic>
      <p:pic>
        <p:nvPicPr>
          <p:cNvPr id="11" name="HRSmallWorkspaceHighSize">
            <a:hlinkClick r:id="" action="ppaction://media"/>
            <a:extLst>
              <a:ext uri="{FF2B5EF4-FFF2-40B4-BE49-F238E27FC236}">
                <a16:creationId xmlns:a16="http://schemas.microsoft.com/office/drawing/2014/main" id="{E2F51343-B1B4-4C1B-8997-BF3D5A80EA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19300" y="3290025"/>
            <a:ext cx="3151851" cy="1772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35322-7E8E-4411-9AC7-0964B424E8F3}"/>
              </a:ext>
            </a:extLst>
          </p:cNvPr>
          <p:cNvSpPr txBox="1"/>
          <p:nvPr/>
        </p:nvSpPr>
        <p:spPr>
          <a:xfrm>
            <a:off x="4509583" y="1025258"/>
            <a:ext cx="18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Small Workspace</a:t>
            </a:r>
          </a:p>
        </p:txBody>
      </p:sp>
      <p:pic>
        <p:nvPicPr>
          <p:cNvPr id="13" name="HHLargeWorkspaceMedSize">
            <a:hlinkClick r:id="" action="ppaction://media"/>
            <a:extLst>
              <a:ext uri="{FF2B5EF4-FFF2-40B4-BE49-F238E27FC236}">
                <a16:creationId xmlns:a16="http://schemas.microsoft.com/office/drawing/2014/main" id="{58385A7E-6F22-4DDE-BE9F-0DEF20225BE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2951" y="1394590"/>
            <a:ext cx="3151851" cy="1772916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9E4361EB-A4E5-4659-9101-1B7EA250A39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97" y="4239491"/>
            <a:ext cx="3092504" cy="1979779"/>
          </a:xfrm>
          <a:prstGeom prst="rect">
            <a:avLst/>
          </a:prstGeom>
        </p:spPr>
      </p:pic>
      <p:pic>
        <p:nvPicPr>
          <p:cNvPr id="20" name="HRLargeWorkspaceMedSize">
            <a:hlinkClick r:id="" action="ppaction://media"/>
            <a:extLst>
              <a:ext uri="{FF2B5EF4-FFF2-40B4-BE49-F238E27FC236}">
                <a16:creationId xmlns:a16="http://schemas.microsoft.com/office/drawing/2014/main" id="{550588B8-7EE6-43F4-99CB-97624777033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2951" y="3303547"/>
            <a:ext cx="3151851" cy="1772916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CC4029F-6B6A-4DBB-AF4B-96DB706601D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41" y="1025258"/>
            <a:ext cx="3151850" cy="3046569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F8330F3-8025-4F18-B78E-254C1D588F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00" y="1026000"/>
            <a:ext cx="3153600" cy="3048261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141FB2EF-0DFF-431D-9607-1EAB7E29A2B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30" y="4094523"/>
            <a:ext cx="2192997" cy="2119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2E6F90-2BE1-4A25-BA06-AD6858EE6126}"/>
              </a:ext>
            </a:extLst>
          </p:cNvPr>
          <p:cNvSpPr txBox="1"/>
          <p:nvPr/>
        </p:nvSpPr>
        <p:spPr>
          <a:xfrm>
            <a:off x="9911363" y="1265385"/>
            <a:ext cx="22434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b="1" dirty="0"/>
              <a:t>Experiment Setup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200" b="1" dirty="0"/>
              <a:t>Leader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200" b="1" dirty="0"/>
              <a:t>Follower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200" b="1" dirty="0"/>
              <a:t>Pos/Vel Follower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200" b="1" dirty="0"/>
              <a:t>Interaction Forces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200" b="1" dirty="0"/>
              <a:t>Evaluation Metrics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200" b="1" dirty="0"/>
              <a:t>Average Task Speed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200" b="1" dirty="0"/>
              <a:t>Leader Effort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200" b="1" dirty="0"/>
              <a:t>Task Shape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E8486BA8-1EEF-43B9-AF68-0036DC77FDF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0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5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8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64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569146" y="6359546"/>
            <a:ext cx="1410729" cy="365125"/>
          </a:xfrm>
        </p:spPr>
        <p:txBody>
          <a:bodyPr/>
          <a:lstStyle/>
          <a:p>
            <a:r>
              <a:rPr lang="it-IT" dirty="0"/>
              <a:t>8/13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3D207-A971-457D-98ED-DAFC6470A56B}"/>
              </a:ext>
            </a:extLst>
          </p:cNvPr>
          <p:cNvSpPr txBox="1"/>
          <p:nvPr/>
        </p:nvSpPr>
        <p:spPr>
          <a:xfrm>
            <a:off x="452487" y="1630837"/>
            <a:ext cx="6156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Problem Statement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Autonomous Human-Robot Cooperation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/>
              <a:t>Switched Teleoperation-Autonomous Control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Conclusions and Future Works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4A69DD3-C890-4193-BDEF-F09D272AB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8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6B0A4-12EE-4C72-9F2C-932A3C85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9/13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143BCE-6C64-4AD8-BB60-3131DD30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Switched Teleoperation-Autonomous Control</a:t>
            </a:r>
          </a:p>
        </p:txBody>
      </p:sp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1828A2-4410-44AB-93B9-6AE16EFFF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1" y="1499605"/>
            <a:ext cx="783798" cy="98006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006C8DA-AB18-48AF-A393-6730CCCFBD30}"/>
              </a:ext>
            </a:extLst>
          </p:cNvPr>
          <p:cNvSpPr/>
          <p:nvPr/>
        </p:nvSpPr>
        <p:spPr>
          <a:xfrm>
            <a:off x="3154116" y="1642099"/>
            <a:ext cx="1168069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Master controller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9D1C73-9C49-4FE6-9348-607E2C12DAAB}"/>
              </a:ext>
            </a:extLst>
          </p:cNvPr>
          <p:cNvSpPr/>
          <p:nvPr/>
        </p:nvSpPr>
        <p:spPr>
          <a:xfrm>
            <a:off x="5117538" y="1620652"/>
            <a:ext cx="999321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Comm. channel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ABEE9-5C90-43C5-BB18-754C86DC37E3}"/>
              </a:ext>
            </a:extLst>
          </p:cNvPr>
          <p:cNvSpPr/>
          <p:nvPr/>
        </p:nvSpPr>
        <p:spPr>
          <a:xfrm>
            <a:off x="6935511" y="1642099"/>
            <a:ext cx="1149675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Slave controller</a:t>
            </a:r>
          </a:p>
        </p:txBody>
      </p:sp>
      <p:pic>
        <p:nvPicPr>
          <p:cNvPr id="50" name="Picture 4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9896F3-6135-42E1-AB63-90DBA440C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02" y="2975122"/>
            <a:ext cx="783798" cy="98006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703FFD1-3CB6-48F9-AB4B-56E305BABE25}"/>
              </a:ext>
            </a:extLst>
          </p:cNvPr>
          <p:cNvSpPr/>
          <p:nvPr/>
        </p:nvSpPr>
        <p:spPr>
          <a:xfrm>
            <a:off x="6743103" y="4839400"/>
            <a:ext cx="1530753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Autonomous controller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B88418F-F416-441C-A176-C007015680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753" y="3034661"/>
            <a:ext cx="1282595" cy="919894"/>
          </a:xfrm>
          <a:prstGeom prst="rect">
            <a:avLst/>
          </a:prstGeom>
        </p:spPr>
      </p:pic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099A064A-A71C-4B49-AFA8-F712126A654A}"/>
              </a:ext>
            </a:extLst>
          </p:cNvPr>
          <p:cNvSpPr/>
          <p:nvPr/>
        </p:nvSpPr>
        <p:spPr>
          <a:xfrm>
            <a:off x="9768785" y="3415474"/>
            <a:ext cx="451913" cy="2669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74DF6A99-399C-4016-B18D-FDEDE7D4AC92}"/>
              </a:ext>
            </a:extLst>
          </p:cNvPr>
          <p:cNvSpPr/>
          <p:nvPr/>
        </p:nvSpPr>
        <p:spPr>
          <a:xfrm>
            <a:off x="11016941" y="3434380"/>
            <a:ext cx="451913" cy="2669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052DDBE3-3F64-4FAA-957D-98B1B338F6AC}"/>
              </a:ext>
            </a:extLst>
          </p:cNvPr>
          <p:cNvSpPr/>
          <p:nvPr/>
        </p:nvSpPr>
        <p:spPr>
          <a:xfrm>
            <a:off x="975185" y="1908836"/>
            <a:ext cx="451913" cy="2669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4C4727C-1374-4312-B400-D6C7E0188E45}"/>
              </a:ext>
            </a:extLst>
          </p:cNvPr>
          <p:cNvSpPr/>
          <p:nvPr/>
        </p:nvSpPr>
        <p:spPr>
          <a:xfrm>
            <a:off x="7219371" y="2833180"/>
            <a:ext cx="578219" cy="13234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20F0CB-0251-43A7-8996-5AF428B113A7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7797590" y="2016700"/>
            <a:ext cx="287596" cy="1212168"/>
          </a:xfrm>
          <a:prstGeom prst="bentConnector4">
            <a:avLst>
              <a:gd name="adj1" fmla="val -79487"/>
              <a:gd name="adj2" fmla="val 100448"/>
            </a:avLst>
          </a:prstGeom>
          <a:ln w="12700" cap="sq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2597FA8-75F3-4E9E-A7E2-B1FA8848E825}"/>
              </a:ext>
            </a:extLst>
          </p:cNvPr>
          <p:cNvCxnSpPr>
            <a:cxnSpLocks/>
            <a:stCxn id="83" idx="2"/>
            <a:endCxn id="51" idx="3"/>
          </p:cNvCxnSpPr>
          <p:nvPr/>
        </p:nvCxnSpPr>
        <p:spPr>
          <a:xfrm rot="5400000">
            <a:off x="8193953" y="4323662"/>
            <a:ext cx="970243" cy="810435"/>
          </a:xfrm>
          <a:prstGeom prst="bentConnector2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picture containing old, person, table&#10;&#10;Description automatically generated">
            <a:extLst>
              <a:ext uri="{FF2B5EF4-FFF2-40B4-BE49-F238E27FC236}">
                <a16:creationId xmlns:a16="http://schemas.microsoft.com/office/drawing/2014/main" id="{FC489209-10D7-49DC-A622-270175E17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3" y="1438703"/>
            <a:ext cx="1106912" cy="1173113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C0CDBE3-CD5A-49D1-9891-BF102E7C6937}"/>
              </a:ext>
            </a:extLst>
          </p:cNvPr>
          <p:cNvCxnSpPr>
            <a:cxnSpLocks/>
            <a:stCxn id="83" idx="0"/>
          </p:cNvCxnSpPr>
          <p:nvPr/>
        </p:nvCxnSpPr>
        <p:spPr>
          <a:xfrm rot="16200000" flipV="1">
            <a:off x="8124200" y="1779356"/>
            <a:ext cx="897200" cy="1022982"/>
          </a:xfrm>
          <a:prstGeom prst="bentConnector2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9F95B2C-D068-42E2-BF27-527255E2F01F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>
          <a:xfrm flipH="1">
            <a:off x="7508481" y="2391300"/>
            <a:ext cx="1868" cy="44188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8E8FFAA-A744-4B78-A84B-4DD5AB4B93CA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508480" y="4156618"/>
            <a:ext cx="1" cy="68278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C2B995-9831-4128-A33E-A411C8BE91C7}"/>
              </a:ext>
            </a:extLst>
          </p:cNvPr>
          <p:cNvCxnSpPr>
            <a:cxnSpLocks/>
            <a:stCxn id="57" idx="3"/>
            <a:endCxn id="83" idx="1"/>
          </p:cNvCxnSpPr>
          <p:nvPr/>
        </p:nvCxnSpPr>
        <p:spPr>
          <a:xfrm flipV="1">
            <a:off x="7797590" y="3491603"/>
            <a:ext cx="628883" cy="329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915D41-7892-4673-AF44-7D9C09BA359D}"/>
                  </a:ext>
                </a:extLst>
              </p:cNvPr>
              <p:cNvSpPr txBox="1"/>
              <p:nvPr/>
            </p:nvSpPr>
            <p:spPr>
              <a:xfrm>
                <a:off x="9188366" y="4584863"/>
                <a:ext cx="97444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𝒔𝒍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𝒆𝒆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915D41-7892-4673-AF44-7D9C09BA3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366" y="4584863"/>
                <a:ext cx="974440" cy="381515"/>
              </a:xfrm>
              <a:prstGeom prst="rect">
                <a:avLst/>
              </a:prstGeom>
              <a:blipFill>
                <a:blip r:embed="rId6"/>
                <a:stretch>
                  <a:fillRect r="-4375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9FA30E2-D83D-49A6-9FC3-84B36C8DAB58}"/>
                  </a:ext>
                </a:extLst>
              </p:cNvPr>
              <p:cNvSpPr txBox="1"/>
              <p:nvPr/>
            </p:nvSpPr>
            <p:spPr>
              <a:xfrm>
                <a:off x="9107555" y="2042330"/>
                <a:ext cx="5210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𝒔𝒍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9FA30E2-D83D-49A6-9FC3-84B36C8DA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55" y="2042330"/>
                <a:ext cx="521091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6D8E7-234C-428E-8931-6F834B07BB35}"/>
                  </a:ext>
                </a:extLst>
              </p:cNvPr>
              <p:cNvSpPr txBox="1"/>
              <p:nvPr/>
            </p:nvSpPr>
            <p:spPr>
              <a:xfrm>
                <a:off x="7821943" y="3593309"/>
                <a:ext cx="4519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l-GR" b="1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  <m:sub>
                          <m:r>
                            <a:rPr lang="it-IT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6D8E7-234C-428E-8931-6F834B07B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43" y="3593309"/>
                <a:ext cx="4519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071328-2D49-4266-81FD-F3C8E692EFE1}"/>
                  </a:ext>
                </a:extLst>
              </p:cNvPr>
              <p:cNvSpPr txBox="1"/>
              <p:nvPr/>
            </p:nvSpPr>
            <p:spPr>
              <a:xfrm>
                <a:off x="8304812" y="2175734"/>
                <a:ext cx="588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071328-2D49-4266-81FD-F3C8E692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812" y="2175734"/>
                <a:ext cx="5885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701A98A-DC65-4C31-A291-B76862525030}"/>
              </a:ext>
            </a:extLst>
          </p:cNvPr>
          <p:cNvCxnSpPr/>
          <p:nvPr/>
        </p:nvCxnSpPr>
        <p:spPr>
          <a:xfrm>
            <a:off x="2552895" y="1842245"/>
            <a:ext cx="601221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065A55-C97C-4DC8-9EA1-87724CAC6E77}"/>
              </a:ext>
            </a:extLst>
          </p:cNvPr>
          <p:cNvCxnSpPr/>
          <p:nvPr/>
        </p:nvCxnSpPr>
        <p:spPr>
          <a:xfrm flipH="1">
            <a:off x="2552895" y="2220756"/>
            <a:ext cx="601221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72CBDE-2AC8-4B47-8D37-9D2F2AFBB94E}"/>
                  </a:ext>
                </a:extLst>
              </p:cNvPr>
              <p:cNvSpPr txBox="1"/>
              <p:nvPr/>
            </p:nvSpPr>
            <p:spPr>
              <a:xfrm>
                <a:off x="2609449" y="1459484"/>
                <a:ext cx="4516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72CBDE-2AC8-4B47-8D37-9D2F2AFBB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49" y="1459484"/>
                <a:ext cx="4516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FFE49B8-A9D8-4DCF-9F68-632EA6E7276D}"/>
                  </a:ext>
                </a:extLst>
              </p:cNvPr>
              <p:cNvSpPr txBox="1"/>
              <p:nvPr/>
            </p:nvSpPr>
            <p:spPr>
              <a:xfrm>
                <a:off x="2645936" y="2184038"/>
                <a:ext cx="393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FFE49B8-A9D8-4DCF-9F68-632EA6E72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936" y="2184038"/>
                <a:ext cx="393015" cy="369332"/>
              </a:xfrm>
              <a:prstGeom prst="rect">
                <a:avLst/>
              </a:prstGeom>
              <a:blipFill>
                <a:blip r:embed="rId11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5D1EC3-81D3-4F91-9D6F-3B73B68F5D9C}"/>
              </a:ext>
            </a:extLst>
          </p:cNvPr>
          <p:cNvCxnSpPr>
            <a:cxnSpLocks/>
          </p:cNvCxnSpPr>
          <p:nvPr/>
        </p:nvCxnSpPr>
        <p:spPr>
          <a:xfrm>
            <a:off x="4322185" y="1784629"/>
            <a:ext cx="795354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6FBAFB3-3DA3-4F48-8304-83FC53E3CE6A}"/>
              </a:ext>
            </a:extLst>
          </p:cNvPr>
          <p:cNvCxnSpPr>
            <a:cxnSpLocks/>
          </p:cNvCxnSpPr>
          <p:nvPr/>
        </p:nvCxnSpPr>
        <p:spPr>
          <a:xfrm flipH="1">
            <a:off x="4322185" y="2288685"/>
            <a:ext cx="795354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7870C2B-EFB8-4F49-A265-2AEFCA5D3B04}"/>
              </a:ext>
            </a:extLst>
          </p:cNvPr>
          <p:cNvCxnSpPr>
            <a:cxnSpLocks/>
          </p:cNvCxnSpPr>
          <p:nvPr/>
        </p:nvCxnSpPr>
        <p:spPr>
          <a:xfrm>
            <a:off x="6116859" y="1784629"/>
            <a:ext cx="81865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53DD02-16F0-4074-8DB5-4A3B878D4669}"/>
              </a:ext>
            </a:extLst>
          </p:cNvPr>
          <p:cNvCxnSpPr>
            <a:cxnSpLocks/>
          </p:cNvCxnSpPr>
          <p:nvPr/>
        </p:nvCxnSpPr>
        <p:spPr>
          <a:xfrm flipH="1">
            <a:off x="6127913" y="2293623"/>
            <a:ext cx="807598" cy="5317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A picture containing grass, outdoor, motorcycle, red&#10;&#10;Description automatically generated">
            <a:extLst>
              <a:ext uri="{FF2B5EF4-FFF2-40B4-BE49-F238E27FC236}">
                <a16:creationId xmlns:a16="http://schemas.microsoft.com/office/drawing/2014/main" id="{9F107182-2FFC-441F-A04B-7B8A3C8C42C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473" y="2739447"/>
            <a:ext cx="1315635" cy="1504311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0260DC36-409F-4972-A916-C03282B1D831}"/>
              </a:ext>
            </a:extLst>
          </p:cNvPr>
          <p:cNvSpPr/>
          <p:nvPr/>
        </p:nvSpPr>
        <p:spPr>
          <a:xfrm flipV="1">
            <a:off x="6867898" y="2643938"/>
            <a:ext cx="1315635" cy="17440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534D85F6-3235-431F-9DF9-35997A1091A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2A4B8-50A6-45DA-938D-C364C916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10/13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BD46D3-7DF4-4C95-A1B2-3B25F66A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Switched Teleoperation-Autonomous Control</a:t>
            </a:r>
            <a:br>
              <a:rPr lang="it-IT" dirty="0"/>
            </a:br>
            <a:r>
              <a:rPr lang="it-IT" dirty="0"/>
              <a:t>Switch to Autonomous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1C87F-554D-4E2E-9EF4-C554B2EA5728}"/>
              </a:ext>
            </a:extLst>
          </p:cNvPr>
          <p:cNvSpPr txBox="1"/>
          <p:nvPr/>
        </p:nvSpPr>
        <p:spPr>
          <a:xfrm>
            <a:off x="661116" y="2119158"/>
            <a:ext cx="163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Master side: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888841-568E-49C4-BE7A-0F46C94BCD29}"/>
                  </a:ext>
                </a:extLst>
              </p:cNvPr>
              <p:cNvSpPr txBox="1"/>
              <p:nvPr/>
            </p:nvSpPr>
            <p:spPr>
              <a:xfrm>
                <a:off x="1047312" y="2600582"/>
                <a:ext cx="1702581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it-IT" b="1">
                              <a:latin typeface="Cambria Math" panose="02040503050406030204" pitchFamily="18" charset="0"/>
                            </a:rPr>
                            <m:t>𝐬𝐥</m:t>
                          </m:r>
                        </m:sub>
                      </m:sSub>
                      <m:r>
                        <a:rPr lang="it-IT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0" smtClea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888841-568E-49C4-BE7A-0F46C94B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12" y="2600582"/>
                <a:ext cx="1702581" cy="283860"/>
              </a:xfrm>
              <a:prstGeom prst="rect">
                <a:avLst/>
              </a:prstGeom>
              <a:blipFill>
                <a:blip r:embed="rId2"/>
                <a:stretch>
                  <a:fillRect l="-2867" t="-28261" r="-4659" b="-369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1EC747-B583-4BC8-A3E2-1BFEFC7DEEDE}"/>
                  </a:ext>
                </a:extLst>
              </p:cNvPr>
              <p:cNvSpPr txBox="1"/>
              <p:nvPr/>
            </p:nvSpPr>
            <p:spPr>
              <a:xfrm>
                <a:off x="1047311" y="3046147"/>
                <a:ext cx="2130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1EC747-B583-4BC8-A3E2-1BFEFC7D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11" y="3046147"/>
                <a:ext cx="2130327" cy="276999"/>
              </a:xfrm>
              <a:prstGeom prst="rect">
                <a:avLst/>
              </a:prstGeom>
              <a:blipFill>
                <a:blip r:embed="rId3"/>
                <a:stretch>
                  <a:fillRect l="-2292" t="-4444" r="-573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F95CD0-D522-42AE-A06E-C884B4481D50}"/>
                  </a:ext>
                </a:extLst>
              </p:cNvPr>
              <p:cNvSpPr txBox="1"/>
              <p:nvPr/>
            </p:nvSpPr>
            <p:spPr>
              <a:xfrm>
                <a:off x="3582289" y="3046146"/>
                <a:ext cx="6273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F95CD0-D522-42AE-A06E-C884B4481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89" y="3046146"/>
                <a:ext cx="627351" cy="276999"/>
              </a:xfrm>
              <a:prstGeom prst="rect">
                <a:avLst/>
              </a:prstGeom>
              <a:blipFill>
                <a:blip r:embed="rId4"/>
                <a:stretch>
                  <a:fillRect l="-4854" r="-7767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94AD9-572A-486D-B0F8-A1D6FE43558B}"/>
                  </a:ext>
                </a:extLst>
              </p:cNvPr>
              <p:cNvSpPr txBox="1"/>
              <p:nvPr/>
            </p:nvSpPr>
            <p:spPr>
              <a:xfrm>
                <a:off x="1047311" y="4752524"/>
                <a:ext cx="3831301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𝑠𝑤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94AD9-572A-486D-B0F8-A1D6FE435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11" y="4752524"/>
                <a:ext cx="3831301" cy="811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8D4BBE2-54E2-450F-B4D0-0A77A370AC60}"/>
              </a:ext>
            </a:extLst>
          </p:cNvPr>
          <p:cNvSpPr txBox="1"/>
          <p:nvPr/>
        </p:nvSpPr>
        <p:spPr>
          <a:xfrm>
            <a:off x="661116" y="4215283"/>
            <a:ext cx="145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Slave side: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D6932-46DC-4282-8C07-56E20B1845AA}"/>
              </a:ext>
            </a:extLst>
          </p:cNvPr>
          <p:cNvSpPr txBox="1"/>
          <p:nvPr/>
        </p:nvSpPr>
        <p:spPr>
          <a:xfrm>
            <a:off x="661116" y="1254044"/>
            <a:ext cx="237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Switch To Autonomous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F02B282-CFDD-4F5E-90ED-8889393589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41" y="1987793"/>
            <a:ext cx="3547799" cy="2974925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29D52D98-12BF-4BCC-93D7-354B21431F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94" y="1982347"/>
            <a:ext cx="3224981" cy="298037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8A003CB-6E22-4E67-A34C-444EA01666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5D7E5-A9B0-456B-A392-4227B991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11/13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8A780-23B3-47FA-9156-4E349C62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Switched Teleoperation-Autonomous Control</a:t>
            </a:r>
            <a:br>
              <a:rPr lang="it-IT" dirty="0"/>
            </a:br>
            <a:r>
              <a:rPr lang="it-IT" dirty="0"/>
              <a:t>Switch to Teleoperation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E187A-2487-473E-9F66-B70EED43A5B7}"/>
              </a:ext>
            </a:extLst>
          </p:cNvPr>
          <p:cNvSpPr txBox="1"/>
          <p:nvPr/>
        </p:nvSpPr>
        <p:spPr>
          <a:xfrm>
            <a:off x="0" y="1901806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Master Side: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3355B-5534-4E11-AC75-A33D697AEF1E}"/>
                  </a:ext>
                </a:extLst>
              </p:cNvPr>
              <p:cNvSpPr txBox="1"/>
              <p:nvPr/>
            </p:nvSpPr>
            <p:spPr>
              <a:xfrm>
                <a:off x="25277" y="2393633"/>
                <a:ext cx="4635631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dirty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1" i="1" dirty="0">
                                  <a:latin typeface="Cambria Math" panose="02040503050406030204" pitchFamily="18" charset="0"/>
                                </a:rPr>
                                <m:t>𝒔𝒍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3355B-5534-4E11-AC75-A33D697AE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7" y="2393633"/>
                <a:ext cx="4635631" cy="404983"/>
              </a:xfrm>
              <a:prstGeom prst="rect">
                <a:avLst/>
              </a:prstGeom>
              <a:blipFill>
                <a:blip r:embed="rId10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CA9A43-E2C6-40A2-A843-361A621324C5}"/>
                  </a:ext>
                </a:extLst>
              </p:cNvPr>
              <p:cNvSpPr txBox="1"/>
              <p:nvPr/>
            </p:nvSpPr>
            <p:spPr>
              <a:xfrm>
                <a:off x="114223" y="2898160"/>
                <a:ext cx="594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CA9A43-E2C6-40A2-A843-361A6213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3" y="2898160"/>
                <a:ext cx="594715" cy="276999"/>
              </a:xfrm>
              <a:prstGeom prst="rect">
                <a:avLst/>
              </a:prstGeom>
              <a:blipFill>
                <a:blip r:embed="rId11"/>
                <a:stretch>
                  <a:fillRect l="-9278" r="-9278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D50EE-93FE-4AC1-89F0-0846076313C3}"/>
                  </a:ext>
                </a:extLst>
              </p:cNvPr>
              <p:cNvSpPr txBox="1"/>
              <p:nvPr/>
            </p:nvSpPr>
            <p:spPr>
              <a:xfrm>
                <a:off x="99962" y="3262280"/>
                <a:ext cx="2353658" cy="28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it-IT" b="1">
                              <a:latin typeface="Cambria Math" panose="02040503050406030204" pitchFamily="18" charset="0"/>
                            </a:rPr>
                            <m:t>𝐬𝐥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D50EE-93FE-4AC1-89F0-084607631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2" y="3262280"/>
                <a:ext cx="2353658" cy="286745"/>
              </a:xfrm>
              <a:prstGeom prst="rect">
                <a:avLst/>
              </a:prstGeom>
              <a:blipFill>
                <a:blip r:embed="rId12"/>
                <a:stretch>
                  <a:fillRect l="-2332" t="-25532" r="-3627" b="-34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416C32-68BA-4E88-BAEB-BDCE510B5804}"/>
                  </a:ext>
                </a:extLst>
              </p:cNvPr>
              <p:cNvSpPr txBox="1"/>
              <p:nvPr/>
            </p:nvSpPr>
            <p:spPr>
              <a:xfrm>
                <a:off x="134849" y="3672665"/>
                <a:ext cx="3243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→+∞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func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416C32-68BA-4E88-BAEB-BDCE510B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49" y="3672665"/>
                <a:ext cx="3243452" cy="276999"/>
              </a:xfrm>
              <a:prstGeom prst="rect">
                <a:avLst/>
              </a:prstGeom>
              <a:blipFill>
                <a:blip r:embed="rId14"/>
                <a:stretch>
                  <a:fillRect l="-2444" t="-26087" b="-52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72797D-5629-42C3-91A9-B17BBD1E14F9}"/>
              </a:ext>
            </a:extLst>
          </p:cNvPr>
          <p:cNvSpPr txBox="1"/>
          <p:nvPr/>
        </p:nvSpPr>
        <p:spPr>
          <a:xfrm>
            <a:off x="0" y="4030457"/>
            <a:ext cx="146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Slave Side: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FAB993-A281-4B95-83CC-137155A285D8}"/>
                  </a:ext>
                </a:extLst>
              </p:cNvPr>
              <p:cNvSpPr txBox="1"/>
              <p:nvPr/>
            </p:nvSpPr>
            <p:spPr>
              <a:xfrm>
                <a:off x="114223" y="4564064"/>
                <a:ext cx="526676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𝒔𝒍</m:t>
                          </m:r>
                        </m:sub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𝒔𝒍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FAB993-A281-4B95-83CC-137155A28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3" y="4564064"/>
                <a:ext cx="5266762" cy="312650"/>
              </a:xfrm>
              <a:prstGeom prst="rect">
                <a:avLst/>
              </a:prstGeom>
              <a:blipFill>
                <a:blip r:embed="rId15"/>
                <a:stretch>
                  <a:fillRect l="-694" t="-21569" b="-176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32597B-A1C8-4456-B4A1-912F15C9FCB9}"/>
                  </a:ext>
                </a:extLst>
              </p:cNvPr>
              <p:cNvSpPr txBox="1"/>
              <p:nvPr/>
            </p:nvSpPr>
            <p:spPr>
              <a:xfrm>
                <a:off x="157035" y="5091301"/>
                <a:ext cx="615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32597B-A1C8-4456-B4A1-912F15C9F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35" y="5091301"/>
                <a:ext cx="615361" cy="276999"/>
              </a:xfrm>
              <a:prstGeom prst="rect">
                <a:avLst/>
              </a:prstGeom>
              <a:blipFill>
                <a:blip r:embed="rId16"/>
                <a:stretch>
                  <a:fillRect l="-8911" r="-7921" b="-217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1A7D2E9-79CC-471D-92DE-B5F9F83F0749}"/>
              </a:ext>
            </a:extLst>
          </p:cNvPr>
          <p:cNvSpPr txBox="1"/>
          <p:nvPr/>
        </p:nvSpPr>
        <p:spPr>
          <a:xfrm>
            <a:off x="0" y="1069218"/>
            <a:ext cx="245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Switch To Teleoperation</a:t>
            </a:r>
          </a:p>
        </p:txBody>
      </p:sp>
      <p:pic>
        <p:nvPicPr>
          <p:cNvPr id="28" name="HardSwitchMasterCropped">
            <a:hlinkClick r:id="" action="ppaction://media"/>
            <a:extLst>
              <a:ext uri="{FF2B5EF4-FFF2-40B4-BE49-F238E27FC236}">
                <a16:creationId xmlns:a16="http://schemas.microsoft.com/office/drawing/2014/main" id="{8C422E2E-1CB4-49CD-A7DE-1CC9917EF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374730" y="1077902"/>
            <a:ext cx="1341004" cy="2389909"/>
          </a:xfrm>
          <a:prstGeom prst="rect">
            <a:avLst/>
          </a:prstGeom>
        </p:spPr>
      </p:pic>
      <p:pic>
        <p:nvPicPr>
          <p:cNvPr id="29" name="HardSwitchSlaveCropped">
            <a:hlinkClick r:id="" action="ppaction://media"/>
            <a:extLst>
              <a:ext uri="{FF2B5EF4-FFF2-40B4-BE49-F238E27FC236}">
                <a16:creationId xmlns:a16="http://schemas.microsoft.com/office/drawing/2014/main" id="{7E61C7B6-0E35-404D-932B-15918E4B0B1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791723" y="1925774"/>
            <a:ext cx="2576945" cy="1542037"/>
          </a:xfrm>
          <a:prstGeom prst="rect">
            <a:avLst/>
          </a:prstGeom>
        </p:spPr>
      </p:pic>
      <p:pic>
        <p:nvPicPr>
          <p:cNvPr id="30" name="SoftSwitchMasterCropped">
            <a:hlinkClick r:id="" action="ppaction://media"/>
            <a:extLst>
              <a:ext uri="{FF2B5EF4-FFF2-40B4-BE49-F238E27FC236}">
                <a16:creationId xmlns:a16="http://schemas.microsoft.com/office/drawing/2014/main" id="{D50C8F31-3B34-4350-8BBE-C59F7A93852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371535" y="3580851"/>
            <a:ext cx="1347394" cy="2409248"/>
          </a:xfrm>
          <a:prstGeom prst="rect">
            <a:avLst/>
          </a:prstGeom>
        </p:spPr>
      </p:pic>
      <p:pic>
        <p:nvPicPr>
          <p:cNvPr id="31" name="SoftSwitchSlaveCropped">
            <a:hlinkClick r:id="" action="ppaction://media"/>
            <a:extLst>
              <a:ext uri="{FF2B5EF4-FFF2-40B4-BE49-F238E27FC236}">
                <a16:creationId xmlns:a16="http://schemas.microsoft.com/office/drawing/2014/main" id="{107E5B3F-42BA-4F65-A254-00E67330F95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791723" y="4448062"/>
            <a:ext cx="2494165" cy="1542037"/>
          </a:xfrm>
          <a:prstGeom prst="rect">
            <a:avLst/>
          </a:prstGeom>
        </p:spPr>
      </p:pic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CC5C169E-032F-4902-8939-1938B3F6B90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657" y="1077902"/>
            <a:ext cx="2722066" cy="2389909"/>
          </a:xfrm>
          <a:prstGeom prst="rect">
            <a:avLst/>
          </a:prstGeom>
        </p:spPr>
      </p:pic>
      <p:pic>
        <p:nvPicPr>
          <p:cNvPr id="33" name="Picture 3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E6DA39BC-FC9F-4C60-83BB-AE59A867C03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657" y="3564238"/>
            <a:ext cx="2722066" cy="24424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31D0EC-BD35-4C1A-84BA-38445E8B0E84}"/>
              </a:ext>
            </a:extLst>
          </p:cNvPr>
          <p:cNvSpPr txBox="1"/>
          <p:nvPr/>
        </p:nvSpPr>
        <p:spPr>
          <a:xfrm>
            <a:off x="6702925" y="1525878"/>
            <a:ext cx="21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Videos Experiment 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CD38C0-883A-488C-9D28-887B4138A720}"/>
              </a:ext>
            </a:extLst>
          </p:cNvPr>
          <p:cNvSpPr txBox="1"/>
          <p:nvPr/>
        </p:nvSpPr>
        <p:spPr>
          <a:xfrm>
            <a:off x="6715734" y="4020671"/>
            <a:ext cx="21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Videos Experiment D</a:t>
            </a:r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29DA26FD-0D1D-4D2F-8682-6B18D0D12D3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5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7434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656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656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>
                <p:cTn id="85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>
                <p:cTn id="86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>
                <p:cTn id="87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>
                <p:cTn id="88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7" grpId="0"/>
      <p:bldP spid="8" grpId="0"/>
      <p:bldP spid="9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569146" y="6359546"/>
            <a:ext cx="1410729" cy="365125"/>
          </a:xfrm>
        </p:spPr>
        <p:txBody>
          <a:bodyPr/>
          <a:lstStyle/>
          <a:p>
            <a:r>
              <a:rPr lang="it-IT" dirty="0"/>
              <a:t>12/13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3D207-A971-457D-98ED-DAFC6470A56B}"/>
              </a:ext>
            </a:extLst>
          </p:cNvPr>
          <p:cNvSpPr txBox="1"/>
          <p:nvPr/>
        </p:nvSpPr>
        <p:spPr>
          <a:xfrm>
            <a:off x="452487" y="1630837"/>
            <a:ext cx="6156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Problem Statement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Autonomous Human-Robot Cooperation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Switched Teleoperation-Autonomous Control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/>
              <a:t>Conclusions and Future Works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87640A1-6359-43C6-B3FC-8421D1170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2B8730-19F4-4ECA-8254-E724B6D3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13/13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B4FFD2-DD24-4CC1-AEDF-D804EC1A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Conclusions and Future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5AC08-5775-416E-AE4E-D1BF4E9AB26D}"/>
              </a:ext>
            </a:extLst>
          </p:cNvPr>
          <p:cNvSpPr txBox="1"/>
          <p:nvPr/>
        </p:nvSpPr>
        <p:spPr>
          <a:xfrm>
            <a:off x="494522" y="1455576"/>
            <a:ext cx="559614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Conclusions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Gait problem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Good potential of human-follower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Trade-off between transparency and smoothness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 need for delay estimation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Robust to time-varying delays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Heuristic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Future 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Enhance HR-cooperation 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Involve humans for performance evaluation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Switches tests in real scenario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9478C-4F96-4ACA-97AB-DCA227404158}"/>
              </a:ext>
            </a:extLst>
          </p:cNvPr>
          <p:cNvSpPr txBox="1"/>
          <p:nvPr/>
        </p:nvSpPr>
        <p:spPr>
          <a:xfrm>
            <a:off x="3881535" y="4877550"/>
            <a:ext cx="4473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Thank you for your attention!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5E73346-FF33-45D0-BC3A-F17B1AC90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569146" y="6359546"/>
            <a:ext cx="1410729" cy="365125"/>
          </a:xfrm>
        </p:spPr>
        <p:txBody>
          <a:bodyPr/>
          <a:lstStyle/>
          <a:p>
            <a:r>
              <a:rPr lang="it-IT" dirty="0"/>
              <a:t>1/13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3D207-A971-457D-98ED-DAFC6470A56B}"/>
              </a:ext>
            </a:extLst>
          </p:cNvPr>
          <p:cNvSpPr txBox="1"/>
          <p:nvPr/>
        </p:nvSpPr>
        <p:spPr>
          <a:xfrm>
            <a:off x="452487" y="1630837"/>
            <a:ext cx="6156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/>
              <a:t>Problem Statement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/>
              <a:t>Autonomous Human-Robot Cooperation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/>
              <a:t>Switched Teleoperation-Autonomous Control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/>
              <a:t>Conclusions and Future Works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1BEF8FB-A5A9-4977-A080-951A7D5992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4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569146" y="6359546"/>
            <a:ext cx="1410729" cy="365125"/>
          </a:xfrm>
        </p:spPr>
        <p:txBody>
          <a:bodyPr/>
          <a:lstStyle/>
          <a:p>
            <a:r>
              <a:rPr lang="it-IT" dirty="0"/>
              <a:t>1/13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3D207-A971-457D-98ED-DAFC6470A56B}"/>
              </a:ext>
            </a:extLst>
          </p:cNvPr>
          <p:cNvSpPr txBox="1"/>
          <p:nvPr/>
        </p:nvSpPr>
        <p:spPr>
          <a:xfrm>
            <a:off x="452487" y="1630837"/>
            <a:ext cx="6156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/>
              <a:t>Problem Statement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Autonomous Human-Robot Cooperation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Switched Teleoperation-Autonomous Control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Conclusions and Future Works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1D07373-4C2F-43C3-BFCE-03FC5018B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6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6B0A4-12EE-4C72-9F2C-932A3C85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143BCE-6C64-4AD8-BB60-3131DD30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 Statement</a:t>
            </a:r>
          </a:p>
        </p:txBody>
      </p:sp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1828A2-4410-44AB-93B9-6AE16EFFF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1" y="1499605"/>
            <a:ext cx="783798" cy="98006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006C8DA-AB18-48AF-A393-6730CCCFBD30}"/>
              </a:ext>
            </a:extLst>
          </p:cNvPr>
          <p:cNvSpPr/>
          <p:nvPr/>
        </p:nvSpPr>
        <p:spPr>
          <a:xfrm>
            <a:off x="3154116" y="1642099"/>
            <a:ext cx="1168069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Master controller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9D1C73-9C49-4FE6-9348-607E2C12DAAB}"/>
              </a:ext>
            </a:extLst>
          </p:cNvPr>
          <p:cNvSpPr/>
          <p:nvPr/>
        </p:nvSpPr>
        <p:spPr>
          <a:xfrm>
            <a:off x="5117538" y="1620652"/>
            <a:ext cx="999321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Comm. channel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ABEE9-5C90-43C5-BB18-754C86DC37E3}"/>
              </a:ext>
            </a:extLst>
          </p:cNvPr>
          <p:cNvSpPr/>
          <p:nvPr/>
        </p:nvSpPr>
        <p:spPr>
          <a:xfrm>
            <a:off x="6935511" y="1642099"/>
            <a:ext cx="1149675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Slave controller</a:t>
            </a:r>
          </a:p>
        </p:txBody>
      </p:sp>
      <p:pic>
        <p:nvPicPr>
          <p:cNvPr id="50" name="Picture 4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9896F3-6135-42E1-AB63-90DBA440C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02" y="2975122"/>
            <a:ext cx="783798" cy="98006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703FFD1-3CB6-48F9-AB4B-56E305BABE25}"/>
              </a:ext>
            </a:extLst>
          </p:cNvPr>
          <p:cNvSpPr/>
          <p:nvPr/>
        </p:nvSpPr>
        <p:spPr>
          <a:xfrm>
            <a:off x="6743103" y="4839400"/>
            <a:ext cx="1530753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Autonomous controller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B88418F-F416-441C-A176-C007015680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753" y="3034661"/>
            <a:ext cx="1282595" cy="91989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0229AA-5470-4ECF-A4C2-DCB68F224567}"/>
              </a:ext>
            </a:extLst>
          </p:cNvPr>
          <p:cNvCxnSpPr>
            <a:cxnSpLocks/>
            <a:stCxn id="57" idx="3"/>
            <a:endCxn id="57" idx="2"/>
          </p:cNvCxnSpPr>
          <p:nvPr/>
        </p:nvCxnSpPr>
        <p:spPr>
          <a:xfrm flipH="1">
            <a:off x="7508481" y="3494899"/>
            <a:ext cx="289109" cy="661719"/>
          </a:xfrm>
          <a:prstGeom prst="line">
            <a:avLst/>
          </a:prstGeom>
          <a:ln w="508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099A064A-A71C-4B49-AFA8-F712126A654A}"/>
              </a:ext>
            </a:extLst>
          </p:cNvPr>
          <p:cNvSpPr/>
          <p:nvPr/>
        </p:nvSpPr>
        <p:spPr>
          <a:xfrm>
            <a:off x="9768785" y="3415474"/>
            <a:ext cx="451913" cy="2669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74DF6A99-399C-4016-B18D-FDEDE7D4AC92}"/>
              </a:ext>
            </a:extLst>
          </p:cNvPr>
          <p:cNvSpPr/>
          <p:nvPr/>
        </p:nvSpPr>
        <p:spPr>
          <a:xfrm>
            <a:off x="11016941" y="3434380"/>
            <a:ext cx="451913" cy="2669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052DDBE3-3F64-4FAA-957D-98B1B338F6AC}"/>
              </a:ext>
            </a:extLst>
          </p:cNvPr>
          <p:cNvSpPr/>
          <p:nvPr/>
        </p:nvSpPr>
        <p:spPr>
          <a:xfrm>
            <a:off x="975185" y="1908836"/>
            <a:ext cx="451913" cy="2669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4C4727C-1374-4312-B400-D6C7E0188E45}"/>
              </a:ext>
            </a:extLst>
          </p:cNvPr>
          <p:cNvSpPr/>
          <p:nvPr/>
        </p:nvSpPr>
        <p:spPr>
          <a:xfrm>
            <a:off x="7219371" y="2833180"/>
            <a:ext cx="578219" cy="13234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CD91D3-78E0-4A01-944F-7C7C3A82A09F}"/>
              </a:ext>
            </a:extLst>
          </p:cNvPr>
          <p:cNvCxnSpPr>
            <a:cxnSpLocks/>
            <a:stCxn id="57" idx="3"/>
            <a:endCxn id="57" idx="0"/>
          </p:cNvCxnSpPr>
          <p:nvPr/>
        </p:nvCxnSpPr>
        <p:spPr>
          <a:xfrm flipH="1" flipV="1">
            <a:off x="7508481" y="2833180"/>
            <a:ext cx="289109" cy="661719"/>
          </a:xfrm>
          <a:prstGeom prst="line">
            <a:avLst/>
          </a:prstGeom>
          <a:ln w="508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20F0CB-0251-43A7-8996-5AF428B113A7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7797590" y="2016700"/>
            <a:ext cx="287596" cy="1212168"/>
          </a:xfrm>
          <a:prstGeom prst="bentConnector4">
            <a:avLst>
              <a:gd name="adj1" fmla="val -79487"/>
              <a:gd name="adj2" fmla="val 100448"/>
            </a:avLst>
          </a:prstGeom>
          <a:ln w="12700" cap="sq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2597FA8-75F3-4E9E-A7E2-B1FA8848E825}"/>
              </a:ext>
            </a:extLst>
          </p:cNvPr>
          <p:cNvCxnSpPr>
            <a:cxnSpLocks/>
            <a:stCxn id="83" idx="2"/>
            <a:endCxn id="51" idx="3"/>
          </p:cNvCxnSpPr>
          <p:nvPr/>
        </p:nvCxnSpPr>
        <p:spPr>
          <a:xfrm rot="5400000">
            <a:off x="8193953" y="4323662"/>
            <a:ext cx="970243" cy="810435"/>
          </a:xfrm>
          <a:prstGeom prst="bentConnector2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picture containing old, person, table&#10;&#10;Description automatically generated">
            <a:extLst>
              <a:ext uri="{FF2B5EF4-FFF2-40B4-BE49-F238E27FC236}">
                <a16:creationId xmlns:a16="http://schemas.microsoft.com/office/drawing/2014/main" id="{FC489209-10D7-49DC-A622-270175E17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3" y="1438703"/>
            <a:ext cx="1106912" cy="1173113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C0CDBE3-CD5A-49D1-9891-BF102E7C6937}"/>
              </a:ext>
            </a:extLst>
          </p:cNvPr>
          <p:cNvCxnSpPr>
            <a:cxnSpLocks/>
            <a:stCxn id="83" idx="0"/>
          </p:cNvCxnSpPr>
          <p:nvPr/>
        </p:nvCxnSpPr>
        <p:spPr>
          <a:xfrm rot="16200000" flipV="1">
            <a:off x="8124200" y="1779356"/>
            <a:ext cx="897200" cy="1022982"/>
          </a:xfrm>
          <a:prstGeom prst="bentConnector2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9F95B2C-D068-42E2-BF27-527255E2F01F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>
          <a:xfrm flipH="1">
            <a:off x="7508481" y="2391300"/>
            <a:ext cx="1868" cy="44188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8E8FFAA-A744-4B78-A84B-4DD5AB4B93CA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508480" y="4156618"/>
            <a:ext cx="1" cy="68278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C2B995-9831-4128-A33E-A411C8BE91C7}"/>
              </a:ext>
            </a:extLst>
          </p:cNvPr>
          <p:cNvCxnSpPr>
            <a:cxnSpLocks/>
            <a:stCxn id="57" idx="3"/>
            <a:endCxn id="83" idx="1"/>
          </p:cNvCxnSpPr>
          <p:nvPr/>
        </p:nvCxnSpPr>
        <p:spPr>
          <a:xfrm flipV="1">
            <a:off x="7797590" y="3491603"/>
            <a:ext cx="628883" cy="329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915D41-7892-4673-AF44-7D9C09BA359D}"/>
                  </a:ext>
                </a:extLst>
              </p:cNvPr>
              <p:cNvSpPr txBox="1"/>
              <p:nvPr/>
            </p:nvSpPr>
            <p:spPr>
              <a:xfrm>
                <a:off x="9188366" y="4584863"/>
                <a:ext cx="97444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𝒔𝒍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𝒆𝒆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915D41-7892-4673-AF44-7D9C09BA3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366" y="4584863"/>
                <a:ext cx="974440" cy="381515"/>
              </a:xfrm>
              <a:prstGeom prst="rect">
                <a:avLst/>
              </a:prstGeom>
              <a:blipFill>
                <a:blip r:embed="rId6"/>
                <a:stretch>
                  <a:fillRect r="-4375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9FA30E2-D83D-49A6-9FC3-84B36C8DAB58}"/>
                  </a:ext>
                </a:extLst>
              </p:cNvPr>
              <p:cNvSpPr txBox="1"/>
              <p:nvPr/>
            </p:nvSpPr>
            <p:spPr>
              <a:xfrm>
                <a:off x="9107555" y="2042330"/>
                <a:ext cx="5210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𝒔𝒍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9FA30E2-D83D-49A6-9FC3-84B36C8DA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55" y="2042330"/>
                <a:ext cx="521091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6D8E7-234C-428E-8931-6F834B07BB35}"/>
                  </a:ext>
                </a:extLst>
              </p:cNvPr>
              <p:cNvSpPr txBox="1"/>
              <p:nvPr/>
            </p:nvSpPr>
            <p:spPr>
              <a:xfrm>
                <a:off x="7821943" y="3593309"/>
                <a:ext cx="4519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l-GR" b="1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  <m:sub>
                          <m:r>
                            <a:rPr lang="it-IT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6D8E7-234C-428E-8931-6F834B07B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43" y="3593309"/>
                <a:ext cx="4519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071328-2D49-4266-81FD-F3C8E692EFE1}"/>
                  </a:ext>
                </a:extLst>
              </p:cNvPr>
              <p:cNvSpPr txBox="1"/>
              <p:nvPr/>
            </p:nvSpPr>
            <p:spPr>
              <a:xfrm>
                <a:off x="8304812" y="2175734"/>
                <a:ext cx="588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071328-2D49-4266-81FD-F3C8E692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812" y="2175734"/>
                <a:ext cx="5885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701A98A-DC65-4C31-A291-B76862525030}"/>
              </a:ext>
            </a:extLst>
          </p:cNvPr>
          <p:cNvCxnSpPr/>
          <p:nvPr/>
        </p:nvCxnSpPr>
        <p:spPr>
          <a:xfrm>
            <a:off x="2552895" y="1842245"/>
            <a:ext cx="601221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065A55-C97C-4DC8-9EA1-87724CAC6E77}"/>
              </a:ext>
            </a:extLst>
          </p:cNvPr>
          <p:cNvCxnSpPr/>
          <p:nvPr/>
        </p:nvCxnSpPr>
        <p:spPr>
          <a:xfrm flipH="1">
            <a:off x="2552895" y="2220756"/>
            <a:ext cx="601221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72CBDE-2AC8-4B47-8D37-9D2F2AFBB94E}"/>
                  </a:ext>
                </a:extLst>
              </p:cNvPr>
              <p:cNvSpPr txBox="1"/>
              <p:nvPr/>
            </p:nvSpPr>
            <p:spPr>
              <a:xfrm>
                <a:off x="2609449" y="1459484"/>
                <a:ext cx="4516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72CBDE-2AC8-4B47-8D37-9D2F2AFBB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49" y="1459484"/>
                <a:ext cx="4516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FFE49B8-A9D8-4DCF-9F68-632EA6E7276D}"/>
                  </a:ext>
                </a:extLst>
              </p:cNvPr>
              <p:cNvSpPr txBox="1"/>
              <p:nvPr/>
            </p:nvSpPr>
            <p:spPr>
              <a:xfrm>
                <a:off x="2645936" y="2184038"/>
                <a:ext cx="393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FFE49B8-A9D8-4DCF-9F68-632EA6E72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936" y="2184038"/>
                <a:ext cx="393015" cy="369332"/>
              </a:xfrm>
              <a:prstGeom prst="rect">
                <a:avLst/>
              </a:prstGeom>
              <a:blipFill>
                <a:blip r:embed="rId11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5D1EC3-81D3-4F91-9D6F-3B73B68F5D9C}"/>
              </a:ext>
            </a:extLst>
          </p:cNvPr>
          <p:cNvCxnSpPr>
            <a:cxnSpLocks/>
          </p:cNvCxnSpPr>
          <p:nvPr/>
        </p:nvCxnSpPr>
        <p:spPr>
          <a:xfrm>
            <a:off x="4322185" y="1784629"/>
            <a:ext cx="795354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6FBAFB3-3DA3-4F48-8304-83FC53E3CE6A}"/>
              </a:ext>
            </a:extLst>
          </p:cNvPr>
          <p:cNvCxnSpPr>
            <a:cxnSpLocks/>
          </p:cNvCxnSpPr>
          <p:nvPr/>
        </p:nvCxnSpPr>
        <p:spPr>
          <a:xfrm flipH="1">
            <a:off x="4322185" y="2288685"/>
            <a:ext cx="795354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7870C2B-EFB8-4F49-A265-2AEFCA5D3B04}"/>
              </a:ext>
            </a:extLst>
          </p:cNvPr>
          <p:cNvCxnSpPr>
            <a:cxnSpLocks/>
          </p:cNvCxnSpPr>
          <p:nvPr/>
        </p:nvCxnSpPr>
        <p:spPr>
          <a:xfrm>
            <a:off x="6116859" y="1784629"/>
            <a:ext cx="81865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53DD02-16F0-4074-8DB5-4A3B878D4669}"/>
              </a:ext>
            </a:extLst>
          </p:cNvPr>
          <p:cNvCxnSpPr>
            <a:cxnSpLocks/>
          </p:cNvCxnSpPr>
          <p:nvPr/>
        </p:nvCxnSpPr>
        <p:spPr>
          <a:xfrm flipH="1">
            <a:off x="6127913" y="2293623"/>
            <a:ext cx="807598" cy="5317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42DD158-EF9A-47CE-B820-FBAC1EFCF3D0}"/>
              </a:ext>
            </a:extLst>
          </p:cNvPr>
          <p:cNvSpPr txBox="1"/>
          <p:nvPr/>
        </p:nvSpPr>
        <p:spPr>
          <a:xfrm>
            <a:off x="22840" y="3433455"/>
            <a:ext cx="638399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it-IT" sz="1800" b="1" dirty="0"/>
              <a:t>Scope</a:t>
            </a:r>
            <a:r>
              <a:rPr lang="it-IT" sz="1800" dirty="0"/>
              <a:t>: shared autonomy framework in a specific scenario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b="1" dirty="0"/>
              <a:t>Motivation</a:t>
            </a:r>
            <a:r>
              <a:rPr lang="it-IT" sz="1800" dirty="0"/>
              <a:t>: mutual improvement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b="1" dirty="0">
                <a:solidFill>
                  <a:schemeClr val="accent1"/>
                </a:solidFill>
              </a:rPr>
              <a:t>Assumption</a:t>
            </a:r>
            <a:r>
              <a:rPr lang="it-IT" sz="1800" dirty="0">
                <a:solidFill>
                  <a:schemeClr val="accent1"/>
                </a:solidFill>
              </a:rPr>
              <a:t>: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dirty="0"/>
              <a:t>Use existing Teleoperation Framework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b="1" dirty="0">
                <a:solidFill>
                  <a:srgbClr val="FF0000"/>
                </a:solidFill>
              </a:rPr>
              <a:t>Problems Faced</a:t>
            </a:r>
            <a:r>
              <a:rPr lang="it-IT" dirty="0">
                <a:solidFill>
                  <a:srgbClr val="FF0000"/>
                </a:solidFill>
              </a:rPr>
              <a:t>:</a:t>
            </a:r>
            <a:endParaRPr lang="it-IT" b="1" dirty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lphaLcPeriod"/>
            </a:pPr>
            <a:r>
              <a:rPr lang="it-IT" sz="1600" dirty="0"/>
              <a:t>Autonomous Human-Robot Cooperation</a:t>
            </a:r>
          </a:p>
          <a:p>
            <a:pPr marL="1257300" lvl="2" indent="-342900">
              <a:buFont typeface="+mj-lt"/>
              <a:buAutoNum type="alphaLcPeriod"/>
            </a:pPr>
            <a:r>
              <a:rPr lang="it-IT" sz="1600" dirty="0"/>
              <a:t>Autonomous-Teleoperation Switches</a:t>
            </a:r>
          </a:p>
          <a:p>
            <a:endParaRPr lang="it-IT" dirty="0"/>
          </a:p>
        </p:txBody>
      </p:sp>
      <p:pic>
        <p:nvPicPr>
          <p:cNvPr id="83" name="Picture 82" descr="A picture containing grass, outdoor, motorcycle, red&#10;&#10;Description automatically generated">
            <a:extLst>
              <a:ext uri="{FF2B5EF4-FFF2-40B4-BE49-F238E27FC236}">
                <a16:creationId xmlns:a16="http://schemas.microsoft.com/office/drawing/2014/main" id="{9F107182-2FFC-441F-A04B-7B8A3C8C42C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473" y="2739447"/>
            <a:ext cx="1315635" cy="1504311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871DA471-E8C9-415D-B1DB-E67B026F8A2D}"/>
              </a:ext>
            </a:extLst>
          </p:cNvPr>
          <p:cNvSpPr/>
          <p:nvPr/>
        </p:nvSpPr>
        <p:spPr>
          <a:xfrm>
            <a:off x="6472169" y="4552306"/>
            <a:ext cx="2072619" cy="13559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260DC36-409F-4972-A916-C03282B1D831}"/>
              </a:ext>
            </a:extLst>
          </p:cNvPr>
          <p:cNvSpPr/>
          <p:nvPr/>
        </p:nvSpPr>
        <p:spPr>
          <a:xfrm flipV="1">
            <a:off x="6867898" y="2643938"/>
            <a:ext cx="1315635" cy="17440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E74FD08-AD92-43C4-B7ED-4FFF6C13A7D3}"/>
              </a:ext>
            </a:extLst>
          </p:cNvPr>
          <p:cNvSpPr/>
          <p:nvPr/>
        </p:nvSpPr>
        <p:spPr>
          <a:xfrm>
            <a:off x="2609449" y="1263474"/>
            <a:ext cx="5572482" cy="133075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39BF5829-09B3-4E06-9772-5CD713F3135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5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66" grpId="0"/>
      <p:bldP spid="67" grpId="0"/>
      <p:bldP spid="68" grpId="0"/>
      <p:bldP spid="69" grpId="0"/>
      <p:bldP spid="72" grpId="0"/>
      <p:bldP spid="73" grpId="0"/>
      <p:bldP spid="84" grpId="0" animBg="1"/>
      <p:bldP spid="85" grpId="0" animBg="1"/>
      <p:bldP spid="8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569146" y="6359546"/>
            <a:ext cx="1410729" cy="365125"/>
          </a:xfrm>
        </p:spPr>
        <p:txBody>
          <a:bodyPr/>
          <a:lstStyle/>
          <a:p>
            <a:r>
              <a:rPr lang="it-IT" dirty="0"/>
              <a:t>3/13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3D207-A971-457D-98ED-DAFC6470A56B}"/>
              </a:ext>
            </a:extLst>
          </p:cNvPr>
          <p:cNvSpPr txBox="1"/>
          <p:nvPr/>
        </p:nvSpPr>
        <p:spPr>
          <a:xfrm>
            <a:off x="452487" y="1630837"/>
            <a:ext cx="6156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Problem Statement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/>
              <a:t>Autonomous Human-Robot Cooperation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Switched Teleoperation-Autonomous Control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2"/>
                </a:solidFill>
              </a:rPr>
              <a:t>Conclusions and Future Works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696F8E1-C9FD-4562-A0DF-3F8E12EEBB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0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6B0A4-12EE-4C72-9F2C-932A3C85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4/13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143BCE-6C64-4AD8-BB60-3131DD30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Autonomous Human-Robot Cooperation</a:t>
            </a:r>
          </a:p>
        </p:txBody>
      </p:sp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1828A2-4410-44AB-93B9-6AE16EFFF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1" y="1499605"/>
            <a:ext cx="783798" cy="98006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006C8DA-AB18-48AF-A393-6730CCCFBD30}"/>
              </a:ext>
            </a:extLst>
          </p:cNvPr>
          <p:cNvSpPr/>
          <p:nvPr/>
        </p:nvSpPr>
        <p:spPr>
          <a:xfrm>
            <a:off x="3154116" y="1642099"/>
            <a:ext cx="1168069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Master controller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9D1C73-9C49-4FE6-9348-607E2C12DAAB}"/>
              </a:ext>
            </a:extLst>
          </p:cNvPr>
          <p:cNvSpPr/>
          <p:nvPr/>
        </p:nvSpPr>
        <p:spPr>
          <a:xfrm>
            <a:off x="5117538" y="1620652"/>
            <a:ext cx="999321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Comm. channel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0ABEE9-5C90-43C5-BB18-754C86DC37E3}"/>
              </a:ext>
            </a:extLst>
          </p:cNvPr>
          <p:cNvSpPr/>
          <p:nvPr/>
        </p:nvSpPr>
        <p:spPr>
          <a:xfrm>
            <a:off x="6935511" y="1642099"/>
            <a:ext cx="1149675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Slave controller</a:t>
            </a:r>
          </a:p>
        </p:txBody>
      </p:sp>
      <p:pic>
        <p:nvPicPr>
          <p:cNvPr id="50" name="Picture 4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9896F3-6135-42E1-AB63-90DBA440C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02" y="2975122"/>
            <a:ext cx="783798" cy="98006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703FFD1-3CB6-48F9-AB4B-56E305BABE25}"/>
              </a:ext>
            </a:extLst>
          </p:cNvPr>
          <p:cNvSpPr/>
          <p:nvPr/>
        </p:nvSpPr>
        <p:spPr>
          <a:xfrm>
            <a:off x="6743103" y="4839400"/>
            <a:ext cx="1530753" cy="7492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Autonomous controller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B88418F-F416-441C-A176-C007015680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753" y="3034661"/>
            <a:ext cx="1282595" cy="91989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0229AA-5470-4ECF-A4C2-DCB68F224567}"/>
              </a:ext>
            </a:extLst>
          </p:cNvPr>
          <p:cNvCxnSpPr>
            <a:cxnSpLocks/>
            <a:stCxn id="57" idx="3"/>
            <a:endCxn id="57" idx="2"/>
          </p:cNvCxnSpPr>
          <p:nvPr/>
        </p:nvCxnSpPr>
        <p:spPr>
          <a:xfrm flipH="1">
            <a:off x="7508481" y="3494899"/>
            <a:ext cx="289109" cy="661719"/>
          </a:xfrm>
          <a:prstGeom prst="line">
            <a:avLst/>
          </a:prstGeom>
          <a:ln w="508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099A064A-A71C-4B49-AFA8-F712126A654A}"/>
              </a:ext>
            </a:extLst>
          </p:cNvPr>
          <p:cNvSpPr/>
          <p:nvPr/>
        </p:nvSpPr>
        <p:spPr>
          <a:xfrm>
            <a:off x="9768785" y="3415474"/>
            <a:ext cx="451913" cy="2669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74DF6A99-399C-4016-B18D-FDEDE7D4AC92}"/>
              </a:ext>
            </a:extLst>
          </p:cNvPr>
          <p:cNvSpPr/>
          <p:nvPr/>
        </p:nvSpPr>
        <p:spPr>
          <a:xfrm>
            <a:off x="11016941" y="3434380"/>
            <a:ext cx="451913" cy="2669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052DDBE3-3F64-4FAA-957D-98B1B338F6AC}"/>
              </a:ext>
            </a:extLst>
          </p:cNvPr>
          <p:cNvSpPr/>
          <p:nvPr/>
        </p:nvSpPr>
        <p:spPr>
          <a:xfrm>
            <a:off x="975185" y="1908836"/>
            <a:ext cx="451913" cy="2669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4C4727C-1374-4312-B400-D6C7E0188E45}"/>
              </a:ext>
            </a:extLst>
          </p:cNvPr>
          <p:cNvSpPr/>
          <p:nvPr/>
        </p:nvSpPr>
        <p:spPr>
          <a:xfrm>
            <a:off x="7219371" y="2833180"/>
            <a:ext cx="578219" cy="13234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CD91D3-78E0-4A01-944F-7C7C3A82A09F}"/>
              </a:ext>
            </a:extLst>
          </p:cNvPr>
          <p:cNvCxnSpPr>
            <a:cxnSpLocks/>
            <a:stCxn id="57" idx="3"/>
            <a:endCxn id="57" idx="0"/>
          </p:cNvCxnSpPr>
          <p:nvPr/>
        </p:nvCxnSpPr>
        <p:spPr>
          <a:xfrm flipH="1" flipV="1">
            <a:off x="7508481" y="2833180"/>
            <a:ext cx="289109" cy="661719"/>
          </a:xfrm>
          <a:prstGeom prst="line">
            <a:avLst/>
          </a:prstGeom>
          <a:ln w="508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20F0CB-0251-43A7-8996-5AF428B113A7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7797590" y="2016700"/>
            <a:ext cx="287596" cy="1212168"/>
          </a:xfrm>
          <a:prstGeom prst="bentConnector4">
            <a:avLst>
              <a:gd name="adj1" fmla="val -79487"/>
              <a:gd name="adj2" fmla="val 100448"/>
            </a:avLst>
          </a:prstGeom>
          <a:ln w="12700" cap="sq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2597FA8-75F3-4E9E-A7E2-B1FA8848E825}"/>
              </a:ext>
            </a:extLst>
          </p:cNvPr>
          <p:cNvCxnSpPr>
            <a:cxnSpLocks/>
            <a:stCxn id="83" idx="2"/>
            <a:endCxn id="51" idx="3"/>
          </p:cNvCxnSpPr>
          <p:nvPr/>
        </p:nvCxnSpPr>
        <p:spPr>
          <a:xfrm rot="5400000">
            <a:off x="8193953" y="4323662"/>
            <a:ext cx="970243" cy="810435"/>
          </a:xfrm>
          <a:prstGeom prst="bentConnector2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picture containing old, person, table&#10;&#10;Description automatically generated">
            <a:extLst>
              <a:ext uri="{FF2B5EF4-FFF2-40B4-BE49-F238E27FC236}">
                <a16:creationId xmlns:a16="http://schemas.microsoft.com/office/drawing/2014/main" id="{FC489209-10D7-49DC-A622-270175E17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3" y="1438703"/>
            <a:ext cx="1106912" cy="1173113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C0CDBE3-CD5A-49D1-9891-BF102E7C6937}"/>
              </a:ext>
            </a:extLst>
          </p:cNvPr>
          <p:cNvCxnSpPr>
            <a:cxnSpLocks/>
            <a:stCxn id="83" idx="0"/>
          </p:cNvCxnSpPr>
          <p:nvPr/>
        </p:nvCxnSpPr>
        <p:spPr>
          <a:xfrm rot="16200000" flipV="1">
            <a:off x="8124200" y="1779356"/>
            <a:ext cx="897200" cy="1022982"/>
          </a:xfrm>
          <a:prstGeom prst="bentConnector2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9F95B2C-D068-42E2-BF27-527255E2F01F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>
          <a:xfrm flipH="1">
            <a:off x="7508481" y="2391300"/>
            <a:ext cx="1868" cy="44188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8E8FFAA-A744-4B78-A84B-4DD5AB4B93CA}"/>
              </a:ext>
            </a:extLst>
          </p:cNvPr>
          <p:cNvCxnSpPr>
            <a:cxnSpLocks/>
            <a:stCxn id="51" idx="0"/>
            <a:endCxn id="57" idx="2"/>
          </p:cNvCxnSpPr>
          <p:nvPr/>
        </p:nvCxnSpPr>
        <p:spPr>
          <a:xfrm flipV="1">
            <a:off x="7508480" y="4156618"/>
            <a:ext cx="1" cy="68278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C2B995-9831-4128-A33E-A411C8BE91C7}"/>
              </a:ext>
            </a:extLst>
          </p:cNvPr>
          <p:cNvCxnSpPr>
            <a:cxnSpLocks/>
            <a:stCxn id="57" idx="3"/>
            <a:endCxn id="83" idx="1"/>
          </p:cNvCxnSpPr>
          <p:nvPr/>
        </p:nvCxnSpPr>
        <p:spPr>
          <a:xfrm flipV="1">
            <a:off x="7797590" y="3491603"/>
            <a:ext cx="628883" cy="329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915D41-7892-4673-AF44-7D9C09BA359D}"/>
                  </a:ext>
                </a:extLst>
              </p:cNvPr>
              <p:cNvSpPr txBox="1"/>
              <p:nvPr/>
            </p:nvSpPr>
            <p:spPr>
              <a:xfrm>
                <a:off x="9188366" y="4584863"/>
                <a:ext cx="97444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𝒔𝒍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𝒆𝒆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915D41-7892-4673-AF44-7D9C09BA3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366" y="4584863"/>
                <a:ext cx="974440" cy="381515"/>
              </a:xfrm>
              <a:prstGeom prst="rect">
                <a:avLst/>
              </a:prstGeom>
              <a:blipFill>
                <a:blip r:embed="rId6"/>
                <a:stretch>
                  <a:fillRect r="-4375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9FA30E2-D83D-49A6-9FC3-84B36C8DAB58}"/>
                  </a:ext>
                </a:extLst>
              </p:cNvPr>
              <p:cNvSpPr txBox="1"/>
              <p:nvPr/>
            </p:nvSpPr>
            <p:spPr>
              <a:xfrm>
                <a:off x="9107555" y="2042330"/>
                <a:ext cx="5210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𝒔𝒍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9FA30E2-D83D-49A6-9FC3-84B36C8DA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55" y="2042330"/>
                <a:ext cx="521091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6D8E7-234C-428E-8931-6F834B07BB35}"/>
                  </a:ext>
                </a:extLst>
              </p:cNvPr>
              <p:cNvSpPr txBox="1"/>
              <p:nvPr/>
            </p:nvSpPr>
            <p:spPr>
              <a:xfrm>
                <a:off x="7821943" y="3593309"/>
                <a:ext cx="4519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l-GR" b="1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  <m:sub>
                          <m:r>
                            <a:rPr lang="it-IT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36D8E7-234C-428E-8931-6F834B07B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43" y="3593309"/>
                <a:ext cx="4519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071328-2D49-4266-81FD-F3C8E692EFE1}"/>
                  </a:ext>
                </a:extLst>
              </p:cNvPr>
              <p:cNvSpPr txBox="1"/>
              <p:nvPr/>
            </p:nvSpPr>
            <p:spPr>
              <a:xfrm>
                <a:off x="8304812" y="2175734"/>
                <a:ext cx="588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071328-2D49-4266-81FD-F3C8E692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812" y="2175734"/>
                <a:ext cx="5885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701A98A-DC65-4C31-A291-B76862525030}"/>
              </a:ext>
            </a:extLst>
          </p:cNvPr>
          <p:cNvCxnSpPr/>
          <p:nvPr/>
        </p:nvCxnSpPr>
        <p:spPr>
          <a:xfrm>
            <a:off x="2552895" y="1842245"/>
            <a:ext cx="601221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065A55-C97C-4DC8-9EA1-87724CAC6E77}"/>
              </a:ext>
            </a:extLst>
          </p:cNvPr>
          <p:cNvCxnSpPr/>
          <p:nvPr/>
        </p:nvCxnSpPr>
        <p:spPr>
          <a:xfrm flipH="1">
            <a:off x="2552895" y="2220756"/>
            <a:ext cx="601221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72CBDE-2AC8-4B47-8D37-9D2F2AFBB94E}"/>
                  </a:ext>
                </a:extLst>
              </p:cNvPr>
              <p:cNvSpPr txBox="1"/>
              <p:nvPr/>
            </p:nvSpPr>
            <p:spPr>
              <a:xfrm>
                <a:off x="2609449" y="1459484"/>
                <a:ext cx="4516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72CBDE-2AC8-4B47-8D37-9D2F2AFBB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49" y="1459484"/>
                <a:ext cx="4516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FFE49B8-A9D8-4DCF-9F68-632EA6E7276D}"/>
                  </a:ext>
                </a:extLst>
              </p:cNvPr>
              <p:cNvSpPr txBox="1"/>
              <p:nvPr/>
            </p:nvSpPr>
            <p:spPr>
              <a:xfrm>
                <a:off x="2645936" y="2184038"/>
                <a:ext cx="393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FFE49B8-A9D8-4DCF-9F68-632EA6E72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936" y="2184038"/>
                <a:ext cx="393015" cy="369332"/>
              </a:xfrm>
              <a:prstGeom prst="rect">
                <a:avLst/>
              </a:prstGeom>
              <a:blipFill>
                <a:blip r:embed="rId11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5D1EC3-81D3-4F91-9D6F-3B73B68F5D9C}"/>
              </a:ext>
            </a:extLst>
          </p:cNvPr>
          <p:cNvCxnSpPr>
            <a:cxnSpLocks/>
          </p:cNvCxnSpPr>
          <p:nvPr/>
        </p:nvCxnSpPr>
        <p:spPr>
          <a:xfrm>
            <a:off x="4322185" y="1784629"/>
            <a:ext cx="795354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6FBAFB3-3DA3-4F48-8304-83FC53E3CE6A}"/>
              </a:ext>
            </a:extLst>
          </p:cNvPr>
          <p:cNvCxnSpPr>
            <a:cxnSpLocks/>
          </p:cNvCxnSpPr>
          <p:nvPr/>
        </p:nvCxnSpPr>
        <p:spPr>
          <a:xfrm flipH="1">
            <a:off x="4322185" y="2288685"/>
            <a:ext cx="795354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7870C2B-EFB8-4F49-A265-2AEFCA5D3B04}"/>
              </a:ext>
            </a:extLst>
          </p:cNvPr>
          <p:cNvCxnSpPr>
            <a:cxnSpLocks/>
          </p:cNvCxnSpPr>
          <p:nvPr/>
        </p:nvCxnSpPr>
        <p:spPr>
          <a:xfrm>
            <a:off x="6116859" y="1784629"/>
            <a:ext cx="81865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53DD02-16F0-4074-8DB5-4A3B878D4669}"/>
              </a:ext>
            </a:extLst>
          </p:cNvPr>
          <p:cNvCxnSpPr>
            <a:cxnSpLocks/>
          </p:cNvCxnSpPr>
          <p:nvPr/>
        </p:nvCxnSpPr>
        <p:spPr>
          <a:xfrm flipH="1">
            <a:off x="6127913" y="2293623"/>
            <a:ext cx="807598" cy="5317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A picture containing grass, outdoor, motorcycle, red&#10;&#10;Description automatically generated">
            <a:extLst>
              <a:ext uri="{FF2B5EF4-FFF2-40B4-BE49-F238E27FC236}">
                <a16:creationId xmlns:a16="http://schemas.microsoft.com/office/drawing/2014/main" id="{9F107182-2FFC-441F-A04B-7B8A3C8C42C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473" y="2739447"/>
            <a:ext cx="1315635" cy="1504311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871DA471-E8C9-415D-B1DB-E67B026F8A2D}"/>
              </a:ext>
            </a:extLst>
          </p:cNvPr>
          <p:cNvSpPr/>
          <p:nvPr/>
        </p:nvSpPr>
        <p:spPr>
          <a:xfrm>
            <a:off x="6472169" y="4552306"/>
            <a:ext cx="2072619" cy="13559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DE76B355-8608-49B6-98EB-A02B28419E6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6" grpId="0" animBg="1"/>
      <p:bldP spid="57" grpId="0" animBg="1"/>
      <p:bldP spid="67" grpId="0"/>
      <p:bldP spid="69" grpId="0"/>
      <p:bldP spid="72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8A980-486E-4C70-A130-50BC675A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5/13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33303D-7F7D-4E4F-8270-83E5C3D9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Autonomous Human-Robot Cooperation</a:t>
            </a:r>
            <a:br>
              <a:rPr lang="it-IT" dirty="0"/>
            </a:br>
            <a:r>
              <a:rPr lang="it-IT" dirty="0"/>
              <a:t>Human Follower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37C61-4019-43C4-9989-125696975567}"/>
              </a:ext>
            </a:extLst>
          </p:cNvPr>
          <p:cNvSpPr txBox="1"/>
          <p:nvPr/>
        </p:nvSpPr>
        <p:spPr>
          <a:xfrm>
            <a:off x="377072" y="1197204"/>
            <a:ext cx="38779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Assumptions: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 vision systems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Roles assigned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Only translations allowed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Human Follower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Intention recognition Leader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Acceleration Intention	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Deceleration Intention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Dynamic Parameters Modulation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Damping		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Mass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lvl="2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3246E0-1BED-47C9-9D13-514406405FC2}"/>
                  </a:ext>
                </a:extLst>
              </p:cNvPr>
              <p:cNvSpPr txBox="1"/>
              <p:nvPr/>
            </p:nvSpPr>
            <p:spPr>
              <a:xfrm>
                <a:off x="6638076" y="4384338"/>
                <a:ext cx="877099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3246E0-1BED-47C9-9D13-51440640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076" y="4384338"/>
                <a:ext cx="877099" cy="560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867CCB-0E25-475D-90FA-02DE11D1590B}"/>
                  </a:ext>
                </a:extLst>
              </p:cNvPr>
              <p:cNvSpPr txBox="1"/>
              <p:nvPr/>
            </p:nvSpPr>
            <p:spPr>
              <a:xfrm>
                <a:off x="3178281" y="4451013"/>
                <a:ext cx="229518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867CCB-0E25-475D-90FA-02DE11D1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281" y="4451013"/>
                <a:ext cx="2295180" cy="299249"/>
              </a:xfrm>
              <a:prstGeom prst="rect">
                <a:avLst/>
              </a:prstGeom>
              <a:blipFill>
                <a:blip r:embed="rId4"/>
                <a:stretch>
                  <a:fillRect l="-1061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491272-9BA7-4990-B313-C866CA62F627}"/>
                  </a:ext>
                </a:extLst>
              </p:cNvPr>
              <p:cNvSpPr txBox="1"/>
              <p:nvPr/>
            </p:nvSpPr>
            <p:spPr>
              <a:xfrm>
                <a:off x="6206332" y="3728729"/>
                <a:ext cx="1836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491272-9BA7-4990-B313-C866CA62F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332" y="3728729"/>
                <a:ext cx="1836657" cy="369332"/>
              </a:xfrm>
              <a:prstGeom prst="rect">
                <a:avLst/>
              </a:prstGeom>
              <a:blipFill>
                <a:blip r:embed="rId5"/>
                <a:stretch>
                  <a:fillRect r="-664"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303C0C-A4CB-4E7E-9EC3-5E234B35B888}"/>
                  </a:ext>
                </a:extLst>
              </p:cNvPr>
              <p:cNvSpPr txBox="1"/>
              <p:nvPr/>
            </p:nvSpPr>
            <p:spPr>
              <a:xfrm>
                <a:off x="4048602" y="2107947"/>
                <a:ext cx="3874137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303C0C-A4CB-4E7E-9EC3-5E234B35B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602" y="2107947"/>
                <a:ext cx="3874137" cy="7194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2F740B-5B94-407F-B73D-A0F7B85C505B}"/>
                  </a:ext>
                </a:extLst>
              </p:cNvPr>
              <p:cNvSpPr txBox="1"/>
              <p:nvPr/>
            </p:nvSpPr>
            <p:spPr>
              <a:xfrm>
                <a:off x="2392250" y="3762511"/>
                <a:ext cx="359342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𝑒𝑒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2F740B-5B94-407F-B73D-A0F7B85C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250" y="3762511"/>
                <a:ext cx="3593420" cy="289182"/>
              </a:xfrm>
              <a:prstGeom prst="rect">
                <a:avLst/>
              </a:prstGeom>
              <a:blipFill>
                <a:blip r:embed="rId12"/>
                <a:stretch>
                  <a:fillRect l="-1186" b="-29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picture containing person&#10;&#10;Description automatically generated">
            <a:extLst>
              <a:ext uri="{FF2B5EF4-FFF2-40B4-BE49-F238E27FC236}">
                <a16:creationId xmlns:a16="http://schemas.microsoft.com/office/drawing/2014/main" id="{3DD5F49E-EE59-4B83-9DE7-B1FFD115C43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50" y="1061679"/>
            <a:ext cx="3675773" cy="245881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134039-4413-40B5-946B-72C259D0300F}"/>
              </a:ext>
            </a:extLst>
          </p:cNvPr>
          <p:cNvCxnSpPr>
            <a:cxnSpLocks/>
          </p:cNvCxnSpPr>
          <p:nvPr/>
        </p:nvCxnSpPr>
        <p:spPr>
          <a:xfrm>
            <a:off x="9700181" y="1197204"/>
            <a:ext cx="408245" cy="4713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8504819-E7CC-4DD8-8178-5B6A07233744}"/>
              </a:ext>
            </a:extLst>
          </p:cNvPr>
          <p:cNvSpPr/>
          <p:nvPr/>
        </p:nvSpPr>
        <p:spPr>
          <a:xfrm>
            <a:off x="8438050" y="1061679"/>
            <a:ext cx="746820" cy="215286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8BCBE2-8B11-4344-8D52-18A440E4E41A}"/>
              </a:ext>
            </a:extLst>
          </p:cNvPr>
          <p:cNvSpPr/>
          <p:nvPr/>
        </p:nvSpPr>
        <p:spPr>
          <a:xfrm>
            <a:off x="9879291" y="1061679"/>
            <a:ext cx="2100584" cy="236732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A248D6-A1A4-46E6-8F6C-EA17B37B40A1}"/>
              </a:ext>
            </a:extLst>
          </p:cNvPr>
          <p:cNvSpPr txBox="1"/>
          <p:nvPr/>
        </p:nvSpPr>
        <p:spPr>
          <a:xfrm>
            <a:off x="8335270" y="3186916"/>
            <a:ext cx="9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LEADER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764F5-735F-4E83-B39B-D388237CA414}"/>
              </a:ext>
            </a:extLst>
          </p:cNvPr>
          <p:cNvSpPr txBox="1"/>
          <p:nvPr/>
        </p:nvSpPr>
        <p:spPr>
          <a:xfrm>
            <a:off x="10309317" y="3127499"/>
            <a:ext cx="124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FOLLOWER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2C4706-A363-457A-925C-77E5333A9C36}"/>
              </a:ext>
            </a:extLst>
          </p:cNvPr>
          <p:cNvSpPr txBox="1"/>
          <p:nvPr/>
        </p:nvSpPr>
        <p:spPr>
          <a:xfrm>
            <a:off x="9213398" y="942032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EFB6C1-0823-4D30-849A-20F24B3FCA31}"/>
                  </a:ext>
                </a:extLst>
              </p:cNvPr>
              <p:cNvSpPr txBox="1"/>
              <p:nvPr/>
            </p:nvSpPr>
            <p:spPr>
              <a:xfrm>
                <a:off x="4031757" y="2842839"/>
                <a:ext cx="1645450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EFB6C1-0823-4D30-849A-20F24B3F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57" y="2842839"/>
                <a:ext cx="1645450" cy="38151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3E249-642B-4C64-AB2D-182DAC909E17}"/>
                  </a:ext>
                </a:extLst>
              </p:cNvPr>
              <p:cNvSpPr txBox="1"/>
              <p:nvPr/>
            </p:nvSpPr>
            <p:spPr>
              <a:xfrm>
                <a:off x="4010144" y="3127499"/>
                <a:ext cx="1645450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3E249-642B-4C64-AB2D-182DAC909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144" y="3127499"/>
                <a:ext cx="1645450" cy="381515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E7179EC-7418-4AF1-A78C-6F50FCED780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14" y="1021683"/>
            <a:ext cx="3227388" cy="1384611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A4BAABDA-BEA2-4D3F-A177-224427BED6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64" y="2457713"/>
            <a:ext cx="3990436" cy="1711973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B2AA5ED6-924D-4056-B551-EE1A6034F2B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8A980-486E-4C70-A130-50BC675A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5/13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33303D-7F7D-4E4F-8270-83E5C3D9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Autonomous Human-Robot Cooperation</a:t>
            </a:r>
            <a:br>
              <a:rPr lang="it-IT" dirty="0"/>
            </a:br>
            <a:r>
              <a:rPr lang="it-IT" dirty="0"/>
              <a:t>Human Follower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37C61-4019-43C4-9989-125696975567}"/>
              </a:ext>
            </a:extLst>
          </p:cNvPr>
          <p:cNvSpPr txBox="1"/>
          <p:nvPr/>
        </p:nvSpPr>
        <p:spPr>
          <a:xfrm>
            <a:off x="377072" y="1197204"/>
            <a:ext cx="387798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Assumptions: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 vision systems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Roles assigned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Only translations allowed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Human Follower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Intention recognition Leader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Acceleration Intention	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Deceleration Intention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Dynamic Parameters Modulation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Damping		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Mass</a:t>
            </a:r>
            <a:endParaRPr lang="it-IT" dirty="0">
              <a:solidFill>
                <a:srgbClr val="FF000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lvl="2"/>
            <a:endParaRPr lang="it-IT" dirty="0"/>
          </a:p>
          <a:p>
            <a:pPr lvl="2"/>
            <a:endParaRPr lang="it-IT" dirty="0">
              <a:solidFill>
                <a:srgbClr val="FF0000"/>
              </a:solidFill>
            </a:endParaRPr>
          </a:p>
          <a:p>
            <a:pPr lvl="2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303C0C-A4CB-4E7E-9EC3-5E234B35B888}"/>
                  </a:ext>
                </a:extLst>
              </p:cNvPr>
              <p:cNvSpPr txBox="1"/>
              <p:nvPr/>
            </p:nvSpPr>
            <p:spPr>
              <a:xfrm>
                <a:off x="4048602" y="2107947"/>
                <a:ext cx="3874137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303C0C-A4CB-4E7E-9EC3-5E234B35B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602" y="2107947"/>
                <a:ext cx="3874137" cy="7194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EFB6C1-0823-4D30-849A-20F24B3FCA31}"/>
                  </a:ext>
                </a:extLst>
              </p:cNvPr>
              <p:cNvSpPr txBox="1"/>
              <p:nvPr/>
            </p:nvSpPr>
            <p:spPr>
              <a:xfrm>
                <a:off x="4031757" y="2842839"/>
                <a:ext cx="1645450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EFB6C1-0823-4D30-849A-20F24B3F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57" y="2842839"/>
                <a:ext cx="1645450" cy="381515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3E249-642B-4C64-AB2D-182DAC909E17}"/>
                  </a:ext>
                </a:extLst>
              </p:cNvPr>
              <p:cNvSpPr txBox="1"/>
              <p:nvPr/>
            </p:nvSpPr>
            <p:spPr>
              <a:xfrm>
                <a:off x="4010144" y="3127499"/>
                <a:ext cx="1645450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3E249-642B-4C64-AB2D-182DAC909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144" y="3127499"/>
                <a:ext cx="1645450" cy="38151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DB7987-E423-4C97-A1CB-30A03D09D68F}"/>
                  </a:ext>
                </a:extLst>
              </p:cNvPr>
              <p:cNvSpPr txBox="1"/>
              <p:nvPr/>
            </p:nvSpPr>
            <p:spPr>
              <a:xfrm>
                <a:off x="2392250" y="3762511"/>
                <a:ext cx="359342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𝑒𝑒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DB7987-E423-4C97-A1CB-30A03D09D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250" y="3762511"/>
                <a:ext cx="3593420" cy="289182"/>
              </a:xfrm>
              <a:prstGeom prst="rect">
                <a:avLst/>
              </a:prstGeom>
              <a:blipFill>
                <a:blip r:embed="rId15"/>
                <a:stretch>
                  <a:fillRect l="-1186" b="-29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CD3139-705A-4A49-96C5-D7CDCC02C234}"/>
                  </a:ext>
                </a:extLst>
              </p:cNvPr>
              <p:cNvSpPr txBox="1"/>
              <p:nvPr/>
            </p:nvSpPr>
            <p:spPr>
              <a:xfrm>
                <a:off x="6206332" y="3728729"/>
                <a:ext cx="1836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CD3139-705A-4A49-96C5-D7CDCC02C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332" y="3728729"/>
                <a:ext cx="1836657" cy="369332"/>
              </a:xfrm>
              <a:prstGeom prst="rect">
                <a:avLst/>
              </a:prstGeom>
              <a:blipFill>
                <a:blip r:embed="rId16"/>
                <a:stretch>
                  <a:fillRect r="-664"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BD795340-70FD-45C4-8982-A39FD1146F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64" y="2457713"/>
            <a:ext cx="3990436" cy="1711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AB15E4-9CD3-4225-BB21-C070371CEFF5}"/>
                  </a:ext>
                </a:extLst>
              </p:cNvPr>
              <p:cNvSpPr txBox="1"/>
              <p:nvPr/>
            </p:nvSpPr>
            <p:spPr>
              <a:xfrm>
                <a:off x="6638076" y="4384338"/>
                <a:ext cx="877099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AB15E4-9CD3-4225-BB21-C070371CE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076" y="4384338"/>
                <a:ext cx="877099" cy="5603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37B9DC-8F55-4913-9BC1-6E2E506167C5}"/>
                  </a:ext>
                </a:extLst>
              </p:cNvPr>
              <p:cNvSpPr txBox="1"/>
              <p:nvPr/>
            </p:nvSpPr>
            <p:spPr>
              <a:xfrm>
                <a:off x="3178281" y="4451013"/>
                <a:ext cx="229518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37B9DC-8F55-4913-9BC1-6E2E50616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281" y="4451013"/>
                <a:ext cx="2295180" cy="299249"/>
              </a:xfrm>
              <a:prstGeom prst="rect">
                <a:avLst/>
              </a:prstGeom>
              <a:blipFill>
                <a:blip r:embed="rId20"/>
                <a:stretch>
                  <a:fillRect l="-1061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161AA6-D8D9-4F00-B241-48A708F61A10}"/>
                  </a:ext>
                </a:extLst>
              </p:cNvPr>
              <p:cNvSpPr txBox="1"/>
              <p:nvPr/>
            </p:nvSpPr>
            <p:spPr>
              <a:xfrm>
                <a:off x="3214117" y="4899775"/>
                <a:ext cx="22406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it-IT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161AA6-D8D9-4F00-B241-48A708F61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117" y="4899775"/>
                <a:ext cx="2240678" cy="276999"/>
              </a:xfrm>
              <a:prstGeom prst="rect">
                <a:avLst/>
              </a:prstGeom>
              <a:blipFill>
                <a:blip r:embed="rId21"/>
                <a:stretch>
                  <a:fillRect l="-1087" r="-1630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2757858-B382-4F09-8178-C5C4499C11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72" y="2458800"/>
            <a:ext cx="3994230" cy="171360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88A7DC0-B93C-4CFB-A650-D2EEF625387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14" y="1021683"/>
            <a:ext cx="3227388" cy="1384611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3DAA88D7-F445-46F1-9CBA-866083B19E0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8A980-486E-4C70-A130-50BC675A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5/13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33303D-7F7D-4E4F-8270-83E5C3D9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Autonomous Human-Robot Cooperation</a:t>
            </a:r>
            <a:br>
              <a:rPr lang="it-IT" dirty="0"/>
            </a:br>
            <a:r>
              <a:rPr lang="it-IT" dirty="0"/>
              <a:t>Human Follower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37C61-4019-43C4-9989-125696975567}"/>
              </a:ext>
            </a:extLst>
          </p:cNvPr>
          <p:cNvSpPr txBox="1"/>
          <p:nvPr/>
        </p:nvSpPr>
        <p:spPr>
          <a:xfrm>
            <a:off x="377072" y="1197204"/>
            <a:ext cx="38779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Assumptions: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No vision systems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Roles assigned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Only translations allowed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Human Follower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Intention recognition Leader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Acceleration Intention	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Deceleration Intention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Dynamic Parameters Modulation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Damping		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Mass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C000"/>
                </a:solidFill>
              </a:rPr>
              <a:t>Acceleration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lvl="2"/>
            <a:endParaRPr lang="it-IT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C000"/>
                </a:solidFill>
              </a:rPr>
              <a:t>Deceleration</a:t>
            </a:r>
          </a:p>
          <a:p>
            <a:pPr lvl="2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3246E0-1BED-47C9-9D13-514406405FC2}"/>
                  </a:ext>
                </a:extLst>
              </p:cNvPr>
              <p:cNvSpPr txBox="1"/>
              <p:nvPr/>
            </p:nvSpPr>
            <p:spPr>
              <a:xfrm>
                <a:off x="8438943" y="4530554"/>
                <a:ext cx="877099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3246E0-1BED-47C9-9D13-51440640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943" y="4530554"/>
                <a:ext cx="877099" cy="560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1736F4-0C22-4704-AEE8-25AF2C2B45CE}"/>
                  </a:ext>
                </a:extLst>
              </p:cNvPr>
              <p:cNvSpPr txBox="1"/>
              <p:nvPr/>
            </p:nvSpPr>
            <p:spPr>
              <a:xfrm>
                <a:off x="3178281" y="5640655"/>
                <a:ext cx="4920706" cy="324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{1−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1736F4-0C22-4704-AEE8-25AF2C2B4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281" y="5640655"/>
                <a:ext cx="4920706" cy="324576"/>
              </a:xfrm>
              <a:prstGeom prst="rect">
                <a:avLst/>
              </a:prstGeom>
              <a:blipFill>
                <a:blip r:embed="rId4"/>
                <a:stretch>
                  <a:fillRect l="-248" r="-1361" b="-259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867CCB-0E25-475D-90FA-02DE11D1590B}"/>
                  </a:ext>
                </a:extLst>
              </p:cNvPr>
              <p:cNvSpPr txBox="1"/>
              <p:nvPr/>
            </p:nvSpPr>
            <p:spPr>
              <a:xfrm>
                <a:off x="3178281" y="4451013"/>
                <a:ext cx="4576381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it-IT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it-IT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+1)≤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it-IT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𝑂𝑡h𝑒𝑟𝑤𝑖𝑠𝑒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867CCB-0E25-475D-90FA-02DE11D1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281" y="4451013"/>
                <a:ext cx="4576381" cy="719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14D918-7997-4F0A-AFE8-9C2849453B3B}"/>
                  </a:ext>
                </a:extLst>
              </p:cNvPr>
              <p:cNvSpPr txBox="1"/>
              <p:nvPr/>
            </p:nvSpPr>
            <p:spPr>
              <a:xfrm>
                <a:off x="8438943" y="5657275"/>
                <a:ext cx="936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it-IT" dirty="0">
                    <a:solidFill>
                      <a:srgbClr val="FFC00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14D918-7997-4F0A-AFE8-9C284945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943" y="5657275"/>
                <a:ext cx="936731" cy="276999"/>
              </a:xfrm>
              <a:prstGeom prst="rect">
                <a:avLst/>
              </a:prstGeom>
              <a:blipFill>
                <a:blip r:embed="rId6"/>
                <a:stretch>
                  <a:fillRect l="-11688" t="-28889" r="-14935" b="-5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9CFE0-2341-4922-A092-B5AC8687E5E9}"/>
                  </a:ext>
                </a:extLst>
              </p:cNvPr>
              <p:cNvSpPr txBox="1"/>
              <p:nvPr/>
            </p:nvSpPr>
            <p:spPr>
              <a:xfrm>
                <a:off x="9449784" y="5638969"/>
                <a:ext cx="6586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</m:t>
                      </m:r>
                    </m:oMath>
                  </m:oMathPara>
                </a14:m>
                <a:endParaRPr lang="it-IT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9CFE0-2341-4922-A092-B5AC8687E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784" y="5638969"/>
                <a:ext cx="658642" cy="276999"/>
              </a:xfrm>
              <a:prstGeom prst="rect">
                <a:avLst/>
              </a:prstGeom>
              <a:blipFill>
                <a:blip r:embed="rId7"/>
                <a:stretch>
                  <a:fillRect l="-7407" r="-926" b="-24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BD7A0C-C3D0-4CA1-A1F4-8FBCED80133B}"/>
                  </a:ext>
                </a:extLst>
              </p:cNvPr>
              <p:cNvSpPr txBox="1"/>
              <p:nvPr/>
            </p:nvSpPr>
            <p:spPr>
              <a:xfrm>
                <a:off x="10182536" y="5638968"/>
                <a:ext cx="277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BD7A0C-C3D0-4CA1-A1F4-8FBCED80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536" y="5638968"/>
                <a:ext cx="277960" cy="276999"/>
              </a:xfrm>
              <a:prstGeom prst="rect">
                <a:avLst/>
              </a:prstGeom>
              <a:blipFill>
                <a:blip r:embed="rId8"/>
                <a:stretch>
                  <a:fillRect l="-19565" r="-8696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570DB24-F3E8-48F5-BAFE-3B3941FCD508}"/>
              </a:ext>
            </a:extLst>
          </p:cNvPr>
          <p:cNvSpPr txBox="1"/>
          <p:nvPr/>
        </p:nvSpPr>
        <p:spPr>
          <a:xfrm>
            <a:off x="10460496" y="560875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FDD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303C0C-A4CB-4E7E-9EC3-5E234B35B888}"/>
                  </a:ext>
                </a:extLst>
              </p:cNvPr>
              <p:cNvSpPr txBox="1"/>
              <p:nvPr/>
            </p:nvSpPr>
            <p:spPr>
              <a:xfrm>
                <a:off x="4048602" y="2107947"/>
                <a:ext cx="3874137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𝑎𝑑𝑚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𝒆𝒆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303C0C-A4CB-4E7E-9EC3-5E234B35B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602" y="2107947"/>
                <a:ext cx="3874137" cy="7194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EFB6C1-0823-4D30-849A-20F24B3FCA31}"/>
                  </a:ext>
                </a:extLst>
              </p:cNvPr>
              <p:cNvSpPr txBox="1"/>
              <p:nvPr/>
            </p:nvSpPr>
            <p:spPr>
              <a:xfrm>
                <a:off x="4031757" y="2842839"/>
                <a:ext cx="1645450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EFB6C1-0823-4D30-849A-20F24B3F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57" y="2842839"/>
                <a:ext cx="1645450" cy="381515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3E249-642B-4C64-AB2D-182DAC909E17}"/>
                  </a:ext>
                </a:extLst>
              </p:cNvPr>
              <p:cNvSpPr txBox="1"/>
              <p:nvPr/>
            </p:nvSpPr>
            <p:spPr>
              <a:xfrm>
                <a:off x="4010144" y="3127499"/>
                <a:ext cx="1645450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3E249-642B-4C64-AB2D-182DAC909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144" y="3127499"/>
                <a:ext cx="1645450" cy="381515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DB7987-E423-4C97-A1CB-30A03D09D68F}"/>
                  </a:ext>
                </a:extLst>
              </p:cNvPr>
              <p:cNvSpPr txBox="1"/>
              <p:nvPr/>
            </p:nvSpPr>
            <p:spPr>
              <a:xfrm>
                <a:off x="2392250" y="3762511"/>
                <a:ext cx="359342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𝑒𝑒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DB7987-E423-4C97-A1CB-30A03D09D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250" y="3762511"/>
                <a:ext cx="3593420" cy="289182"/>
              </a:xfrm>
              <a:prstGeom prst="rect">
                <a:avLst/>
              </a:prstGeom>
              <a:blipFill>
                <a:blip r:embed="rId16"/>
                <a:stretch>
                  <a:fillRect l="-1186" b="-29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CD3139-705A-4A49-96C5-D7CDCC02C234}"/>
                  </a:ext>
                </a:extLst>
              </p:cNvPr>
              <p:cNvSpPr txBox="1"/>
              <p:nvPr/>
            </p:nvSpPr>
            <p:spPr>
              <a:xfrm>
                <a:off x="6206332" y="3728729"/>
                <a:ext cx="1836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CD3139-705A-4A49-96C5-D7CDCC02C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332" y="3728729"/>
                <a:ext cx="1836657" cy="369332"/>
              </a:xfrm>
              <a:prstGeom prst="rect">
                <a:avLst/>
              </a:prstGeom>
              <a:blipFill>
                <a:blip r:embed="rId17"/>
                <a:stretch>
                  <a:fillRect r="-664"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BD795340-70FD-45C4-8982-A39FD1146F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64" y="2457713"/>
            <a:ext cx="3990436" cy="171197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C44C24D-D613-482F-8EED-DA3FAF0D90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00" y="2458800"/>
            <a:ext cx="3994230" cy="171360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9BDD9AD5-284C-4F21-9D1D-55F9F0070EE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14" y="1021683"/>
            <a:ext cx="3227388" cy="1384611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1865DC59-0AA9-4D43-97D6-010C24CB38F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98" y="6199119"/>
            <a:ext cx="1878561" cy="6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3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4984</TotalTime>
  <Words>805</Words>
  <Application>Microsoft Office PowerPoint</Application>
  <PresentationFormat>Widescreen</PresentationFormat>
  <Paragraphs>236</Paragraphs>
  <Slides>17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Switched Teleoperation-Autonomous Control for Human-Robot Cooperation using a Quadrupedal Mobile Manipulator</vt:lpstr>
      <vt:lpstr>Outline</vt:lpstr>
      <vt:lpstr>Outline</vt:lpstr>
      <vt:lpstr>Problem Statement</vt:lpstr>
      <vt:lpstr>Outline</vt:lpstr>
      <vt:lpstr>Autonomous Human-Robot Cooperation</vt:lpstr>
      <vt:lpstr>Autonomous Human-Robot Cooperation Human Follower Model</vt:lpstr>
      <vt:lpstr>Autonomous Human-Robot Cooperation Human Follower Model</vt:lpstr>
      <vt:lpstr>Autonomous Human-Robot Cooperation Human Follower Model</vt:lpstr>
      <vt:lpstr>Autonomous Human-Robot Cooperation Robot Controller</vt:lpstr>
      <vt:lpstr>Autonomous Human-Robot Cooperation Experiments Results</vt:lpstr>
      <vt:lpstr>Outline</vt:lpstr>
      <vt:lpstr>Switched Teleoperation-Autonomous Control</vt:lpstr>
      <vt:lpstr>Switched Teleoperation-Autonomous Control Switch to Autonomous</vt:lpstr>
      <vt:lpstr>Switched Teleoperation-Autonomous Control Switch to Teleoperation</vt:lpstr>
      <vt:lpstr>Outline</vt:lpstr>
      <vt:lpstr>Conclusions and 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Riccardo Simonetti</dc:creator>
  <cp:lastModifiedBy>Alberto Giammarino</cp:lastModifiedBy>
  <cp:revision>274</cp:revision>
  <dcterms:created xsi:type="dcterms:W3CDTF">2019-02-13T14:58:22Z</dcterms:created>
  <dcterms:modified xsi:type="dcterms:W3CDTF">2021-05-08T10:18:33Z</dcterms:modified>
</cp:coreProperties>
</file>